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mf" ContentType="image/x-w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6" r:id="rId4"/>
    <p:sldId id="257" r:id="rId5"/>
    <p:sldId id="25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310" r:id="rId45"/>
    <p:sldId id="311" r:id="rId46"/>
    <p:sldId id="312" r:id="rId47"/>
    <p:sldId id="313" r:id="rId48"/>
    <p:sldId id="314" r:id="rId49"/>
    <p:sldId id="315" r:id="rId50"/>
    <p:sldId id="316" r:id="rId51"/>
    <p:sldId id="317" r:id="rId52"/>
    <p:sldId id="318" r:id="rId53"/>
    <p:sldId id="298" r:id="rId54"/>
    <p:sldId id="299" r:id="rId55"/>
    <p:sldId id="300" r:id="rId56"/>
    <p:sldId id="301" r:id="rId57"/>
    <p:sldId id="302" r:id="rId58"/>
    <p:sldId id="303" r:id="rId59"/>
    <p:sldId id="304" r:id="rId60"/>
    <p:sldId id="305" r:id="rId61"/>
    <p:sldId id="306" r:id="rId62"/>
    <p:sldId id="307" r:id="rId63"/>
    <p:sldId id="308" r:id="rId64"/>
    <p:sldId id="309" r:id="rId6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2" d="100"/>
          <a:sy n="122" d="100"/>
        </p:scale>
        <p:origin x="1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8" Type="http://schemas.openxmlformats.org/officeDocument/2006/relationships/tableStyles" Target="tableStyles.xml"/><Relationship Id="rId67" Type="http://schemas.openxmlformats.org/officeDocument/2006/relationships/viewProps" Target="viewProps.xml"/><Relationship Id="rId66" Type="http://schemas.openxmlformats.org/officeDocument/2006/relationships/presProps" Target="presProps.xml"/><Relationship Id="rId65" Type="http://schemas.openxmlformats.org/officeDocument/2006/relationships/slide" Target="slides/slide62.xml"/><Relationship Id="rId64" Type="http://schemas.openxmlformats.org/officeDocument/2006/relationships/slide" Target="slides/slide61.xml"/><Relationship Id="rId63" Type="http://schemas.openxmlformats.org/officeDocument/2006/relationships/slide" Target="slides/slide60.xml"/><Relationship Id="rId62" Type="http://schemas.openxmlformats.org/officeDocument/2006/relationships/slide" Target="slides/slide59.xml"/><Relationship Id="rId61" Type="http://schemas.openxmlformats.org/officeDocument/2006/relationships/slide" Target="slides/slide58.xml"/><Relationship Id="rId60" Type="http://schemas.openxmlformats.org/officeDocument/2006/relationships/slide" Target="slides/slide57.xml"/><Relationship Id="rId6" Type="http://schemas.openxmlformats.org/officeDocument/2006/relationships/slide" Target="slides/slide3.xml"/><Relationship Id="rId59" Type="http://schemas.openxmlformats.org/officeDocument/2006/relationships/slide" Target="slides/slide56.xml"/><Relationship Id="rId58" Type="http://schemas.openxmlformats.org/officeDocument/2006/relationships/slide" Target="slides/slide55.xml"/><Relationship Id="rId57" Type="http://schemas.openxmlformats.org/officeDocument/2006/relationships/slide" Target="slides/slide54.xml"/><Relationship Id="rId56" Type="http://schemas.openxmlformats.org/officeDocument/2006/relationships/slide" Target="slides/slide53.xml"/><Relationship Id="rId55" Type="http://schemas.openxmlformats.org/officeDocument/2006/relationships/slide" Target="slides/slide52.xml"/><Relationship Id="rId54" Type="http://schemas.openxmlformats.org/officeDocument/2006/relationships/slide" Target="slides/slide51.xml"/><Relationship Id="rId53" Type="http://schemas.openxmlformats.org/officeDocument/2006/relationships/slide" Target="slides/slide50.xml"/><Relationship Id="rId52" Type="http://schemas.openxmlformats.org/officeDocument/2006/relationships/slide" Target="slides/slide49.xml"/><Relationship Id="rId51" Type="http://schemas.openxmlformats.org/officeDocument/2006/relationships/slide" Target="slides/slide48.xml"/><Relationship Id="rId50" Type="http://schemas.openxmlformats.org/officeDocument/2006/relationships/slide" Target="slides/slide47.xml"/><Relationship Id="rId5" Type="http://schemas.openxmlformats.org/officeDocument/2006/relationships/slide" Target="slides/slide2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slide" Target="slides/slide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602FC-51EC-4E11-8EF9-B44FF73813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C32F9-D393-4351-8573-DBC36BB0A86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602FC-51EC-4E11-8EF9-B44FF73813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C32F9-D393-4351-8573-DBC36BB0A86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602FC-51EC-4E11-8EF9-B44FF73813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C32F9-D393-4351-8573-DBC36BB0A86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466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914400" y="2286000"/>
            <a:ext cx="103632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CN" altLang="en-US" noProof="0"/>
              <a:t>单击此处编辑母版标题样式</a:t>
            </a:r>
            <a:endParaRPr lang="zh-CN" altLang="en-US" noProof="0"/>
          </a:p>
        </p:txBody>
      </p:sp>
      <p:sp>
        <p:nvSpPr>
          <p:cNvPr id="574467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zh-CN" altLang="en-US" noProof="0"/>
              <a:t>单击此处编辑母版副标题样式</a:t>
            </a:r>
            <a:endParaRPr lang="zh-CN" altLang="en-US" noProof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E2463AC-9F20-416B-882D-46557B93726F}" type="datetimeFigureOut">
              <a:rPr lang="zh-CN" altLang="en-US"/>
            </a:fld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8A7B40D-33D1-4EF2-8445-B4DD49D88191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  <p:transition spd="slow">
    <p:strips dir="l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DE3EA3-DDC5-4CE3-8209-BF47ED046452}" type="datetimeFigureOut">
              <a:rPr lang="zh-CN" altLang="en-US"/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54FD4F-83E7-451C-902F-D9750B11C0E1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  <p:transition spd="slow">
    <p:strips dir="l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2C714F-F09F-42F6-83D3-15FE88B2B68C}" type="datetimeFigureOut">
              <a:rPr lang="zh-CN" altLang="en-US"/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B8EF0B-C6A4-46B3-9FC7-9B31E1CB0999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  <p:transition spd="slow">
    <p:strips dir="l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02168" y="1905001"/>
            <a:ext cx="5592233" cy="419417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1" y="1905001"/>
            <a:ext cx="5592233" cy="419417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808D73-A0FA-46F3-8511-166BCED9202A}" type="datetimeFigureOut">
              <a:rPr lang="zh-CN" altLang="en-US"/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21001-D2D5-4551-9C53-DF493BEC80B0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  <p:transition spd="slow">
    <p:strips dir="l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87399-7341-43FD-A921-594A883F3F8F}" type="datetimeFigureOut">
              <a:rPr lang="zh-CN" altLang="en-US"/>
            </a:fld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6C4D8-FCFB-4F52-B857-A4A9B794955A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  <p:transition spd="slow">
    <p:strips dir="l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BE2A35-1B6E-40C3-96AE-4CD7C644C38E}" type="datetimeFigureOut">
              <a:rPr lang="zh-CN" altLang="en-US"/>
            </a:fld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187B69-3252-4FD2-8196-09F558D6C0B5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  <p:transition spd="slow">
    <p:strips dir="l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867FE-DDC5-4ED7-B6AD-FA722EDB4241}" type="datetimeFigureOut">
              <a:rPr lang="zh-CN" altLang="en-US"/>
            </a:fld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8BFCA-28B8-4794-89F3-697C2FD48A93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  <p:transition spd="slow">
    <p:strips dir="l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D870C6-5CE4-4173-AE7D-248F136A245C}" type="datetimeFigureOut">
              <a:rPr lang="zh-CN" altLang="en-US"/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EAC2A-5B33-4F2F-8E00-2580185797D7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  <p:transition spd="slow">
    <p:strips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602FC-51EC-4E11-8EF9-B44FF73813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C32F9-D393-4351-8573-DBC36BB0A86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D3E718-626B-40A4-896A-3FCE51CA0A6E}" type="datetimeFigureOut">
              <a:rPr lang="zh-CN" altLang="en-US"/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54CFD0-A03C-4F32-869E-321893F74E9F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  <p:transition spd="slow">
    <p:strips dir="l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297357-C480-46A5-A157-68D5B9DC7D07}" type="datetimeFigureOut">
              <a:rPr lang="zh-CN" altLang="en-US"/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D211E3-3B13-4AE9-B2D7-D1AC8C0AB92E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  <p:transition spd="slow">
    <p:strips dir="l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942918" y="609601"/>
            <a:ext cx="2846916" cy="548957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02167" y="609601"/>
            <a:ext cx="8337551" cy="548957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8E4F6-227F-45C4-831C-D65918866888}" type="datetimeFigureOut">
              <a:rPr lang="zh-CN" altLang="en-US"/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3C491-A9C8-4350-ADC9-E38A74263507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  <p:transition spd="slow">
    <p:strips dir="ld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标题和文本在内容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10363200" cy="19812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914400" y="4114800"/>
            <a:ext cx="10363200" cy="19812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>
          <a:xfrm>
            <a:off x="2927351" y="5949950"/>
            <a:ext cx="65278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培训单位：深圳市宝安区大浪街道安全生产监督管理办公室</a:t>
            </a:r>
            <a:endParaRPr lang="zh-CN" altLang="en-US"/>
          </a:p>
          <a:p>
            <a:r>
              <a:rPr lang="zh-CN" altLang="en-US"/>
              <a:t>协助单位：深圳市兴安安全技术有限公司</a:t>
            </a:r>
            <a:endParaRPr lang="zh-CN" altLang="en-US"/>
          </a:p>
        </p:txBody>
      </p:sp>
    </p:spTree>
  </p:cSld>
  <p:clrMapOvr>
    <a:masterClrMapping/>
  </p:clrMapOvr>
  <p:transition spd="slow">
    <p:strips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602FC-51EC-4E11-8EF9-B44FF73813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C32F9-D393-4351-8573-DBC36BB0A86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602FC-51EC-4E11-8EF9-B44FF73813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C32F9-D393-4351-8573-DBC36BB0A86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602FC-51EC-4E11-8EF9-B44FF73813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C32F9-D393-4351-8573-DBC36BB0A86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602FC-51EC-4E11-8EF9-B44FF73813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C32F9-D393-4351-8573-DBC36BB0A86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602FC-51EC-4E11-8EF9-B44FF73813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C32F9-D393-4351-8573-DBC36BB0A86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602FC-51EC-4E11-8EF9-B44FF73813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C32F9-D393-4351-8573-DBC36BB0A86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602FC-51EC-4E11-8EF9-B44FF73813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C32F9-D393-4351-8573-DBC36BB0A86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4" Type="http://schemas.openxmlformats.org/officeDocument/2006/relationships/theme" Target="../theme/theme2.xml"/><Relationship Id="rId13" Type="http://schemas.openxmlformats.org/officeDocument/2006/relationships/image" Target="../media/image2.jpeg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E602FC-51EC-4E11-8EF9-B44FF73813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6C32F9-D393-4351-8573-DBC36BB0A86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02167" y="609600"/>
            <a:ext cx="1138766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075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402167" y="1905001"/>
            <a:ext cx="11387667" cy="419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734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02167" y="6245225"/>
            <a:ext cx="3052233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 eaLnBrk="1" hangingPunct="1">
              <a:defRPr sz="1400" smtClean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E95F468-643E-4241-B080-646E0F7A1371}" type="datetimeFigureOut">
              <a:rPr lang="zh-CN" altLang="en-US"/>
            </a:fld>
            <a:endParaRPr lang="en-US" altLang="zh-CN"/>
          </a:p>
        </p:txBody>
      </p:sp>
      <p:sp>
        <p:nvSpPr>
          <p:cNvPr id="5734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734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1" y="6245225"/>
            <a:ext cx="3052233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 smtClean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21AEEEB-C8D3-45F9-A793-7049B63A37F0}" type="slidenum">
              <a:rPr lang="zh-CN" altLang="en-US"/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strips dir="l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anose="05000000000000000000" pitchFamily="2" charset="2"/>
        <a:buChar char="v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ingdings" panose="05000000000000000000" pitchFamily="2" charset="2"/>
        <a:buChar char="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Char char="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9.jpeg"/><Relationship Id="rId8" Type="http://schemas.openxmlformats.org/officeDocument/2006/relationships/image" Target="../media/image18.jpeg"/><Relationship Id="rId7" Type="http://schemas.openxmlformats.org/officeDocument/2006/relationships/image" Target="../media/image17.jpeg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5" Type="http://schemas.openxmlformats.org/officeDocument/2006/relationships/slideLayout" Target="../slideLayouts/slideLayout18.xml"/><Relationship Id="rId14" Type="http://schemas.openxmlformats.org/officeDocument/2006/relationships/image" Target="../media/image24.jpeg"/><Relationship Id="rId13" Type="http://schemas.openxmlformats.org/officeDocument/2006/relationships/image" Target="../media/image23.jpeg"/><Relationship Id="rId12" Type="http://schemas.openxmlformats.org/officeDocument/2006/relationships/image" Target="../media/image22.jpeg"/><Relationship Id="rId11" Type="http://schemas.openxmlformats.org/officeDocument/2006/relationships/image" Target="../media/image21.jpeg"/><Relationship Id="rId10" Type="http://schemas.openxmlformats.org/officeDocument/2006/relationships/image" Target="../media/image20.jpeg"/><Relationship Id="rId1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image" Target="../media/image35.jpeg"/><Relationship Id="rId8" Type="http://schemas.openxmlformats.org/officeDocument/2006/relationships/image" Target="../media/image34.jpeg"/><Relationship Id="rId7" Type="http://schemas.openxmlformats.org/officeDocument/2006/relationships/image" Target="../media/image33.jpeg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2" Type="http://schemas.openxmlformats.org/officeDocument/2006/relationships/slideLayout" Target="../slideLayouts/slideLayout18.xml"/><Relationship Id="rId11" Type="http://schemas.openxmlformats.org/officeDocument/2006/relationships/image" Target="../media/image37.jpeg"/><Relationship Id="rId10" Type="http://schemas.openxmlformats.org/officeDocument/2006/relationships/image" Target="../media/image36.jpeg"/><Relationship Id="rId1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38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39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38.jpeg"/></Relationships>
</file>

<file path=ppt/slides/_rels/slide2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8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image" Target="../media/image40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4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47.jpeg"/><Relationship Id="rId1" Type="http://schemas.openxmlformats.org/officeDocument/2006/relationships/image" Target="../media/image4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48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49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50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51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52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53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54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5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56.jpeg"/></Relationships>
</file>

<file path=ppt/slides/_rels/slide4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8.xml"/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image" Target="../media/image57.jpeg"/></Relationships>
</file>

<file path=ppt/slides/_rels/slide4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8.xml"/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image" Target="../media/image60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62.jpeg"/><Relationship Id="rId1" Type="http://schemas.openxmlformats.org/officeDocument/2006/relationships/image" Target="../media/image63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64.jpeg"/><Relationship Id="rId1" Type="http://schemas.openxmlformats.org/officeDocument/2006/relationships/image" Target="../media/image62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65.jpeg"/><Relationship Id="rId1" Type="http://schemas.openxmlformats.org/officeDocument/2006/relationships/image" Target="../media/image62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66.jpeg"/><Relationship Id="rId1" Type="http://schemas.openxmlformats.org/officeDocument/2006/relationships/image" Target="../media/image62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67.jpeg"/><Relationship Id="rId1" Type="http://schemas.openxmlformats.org/officeDocument/2006/relationships/image" Target="../media/image62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68.jpeg"/><Relationship Id="rId1" Type="http://schemas.openxmlformats.org/officeDocument/2006/relationships/image" Target="../media/image62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69.jpeg"/><Relationship Id="rId1" Type="http://schemas.openxmlformats.org/officeDocument/2006/relationships/image" Target="../media/image6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3.wmf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71.jpeg"/><Relationship Id="rId1" Type="http://schemas.openxmlformats.org/officeDocument/2006/relationships/image" Target="../media/image70.jpeg"/></Relationships>
</file>

<file path=ppt/slides/_rels/slide5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8.xml"/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image" Target="../media/image72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76.jpeg"/><Relationship Id="rId1" Type="http://schemas.openxmlformats.org/officeDocument/2006/relationships/image" Target="../media/image75.jpe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77.jpeg"/></Relationships>
</file>

<file path=ppt/slides/_rels/slide5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8.xml"/><Relationship Id="rId4" Type="http://schemas.openxmlformats.org/officeDocument/2006/relationships/image" Target="../media/image81.jpeg"/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image" Target="../media/image78.jpeg"/></Relationships>
</file>

<file path=ppt/slides/_rels/slide5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8.xml"/><Relationship Id="rId3" Type="http://schemas.openxmlformats.org/officeDocument/2006/relationships/image" Target="../media/image84.jpeg"/><Relationship Id="rId2" Type="http://schemas.openxmlformats.org/officeDocument/2006/relationships/image" Target="../media/image83.jpeg"/><Relationship Id="rId1" Type="http://schemas.openxmlformats.org/officeDocument/2006/relationships/image" Target="../media/image82.jpe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85.jpe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7" Type="http://schemas.openxmlformats.org/officeDocument/2006/relationships/image" Target="../media/image12.jpeg"/><Relationship Id="rId6" Type="http://schemas.openxmlformats.org/officeDocument/2006/relationships/image" Target="../media/image87.jpeg"/><Relationship Id="rId5" Type="http://schemas.openxmlformats.org/officeDocument/2006/relationships/image" Target="../media/image23.jpeg"/><Relationship Id="rId4" Type="http://schemas.openxmlformats.org/officeDocument/2006/relationships/image" Target="../media/image86.jpeg"/><Relationship Id="rId3" Type="http://schemas.openxmlformats.org/officeDocument/2006/relationships/image" Target="../media/image24.jpeg"/><Relationship Id="rId2" Type="http://schemas.openxmlformats.org/officeDocument/2006/relationships/image" Target="../media/image11.jpeg"/><Relationship Id="rId1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5.png"/><Relationship Id="rId1" Type="http://schemas.openxmlformats.org/officeDocument/2006/relationships/image" Target="../media/image4.wmf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88.jpeg"/></Relationships>
</file>

<file path=ppt/slides/_rels/slide6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8.xml"/><Relationship Id="rId3" Type="http://schemas.openxmlformats.org/officeDocument/2006/relationships/image" Target="../media/image91.jpeg"/><Relationship Id="rId2" Type="http://schemas.openxmlformats.org/officeDocument/2006/relationships/image" Target="../media/image90.jpeg"/><Relationship Id="rId1" Type="http://schemas.openxmlformats.org/officeDocument/2006/relationships/image" Target="../media/image89.jpeg"/></Relationships>
</file>

<file path=ppt/slides/_rels/slide6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8.xml"/><Relationship Id="rId4" Type="http://schemas.openxmlformats.org/officeDocument/2006/relationships/image" Target="../media/image95.jpeg"/><Relationship Id="rId3" Type="http://schemas.openxmlformats.org/officeDocument/2006/relationships/image" Target="../media/image94.jpeg"/><Relationship Id="rId2" Type="http://schemas.openxmlformats.org/officeDocument/2006/relationships/image" Target="../media/image93.jpeg"/><Relationship Id="rId1" Type="http://schemas.openxmlformats.org/officeDocument/2006/relationships/image" Target="../media/image9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6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8.xml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63750" y="2708275"/>
            <a:ext cx="7772400" cy="1143000"/>
          </a:xfrm>
        </p:spPr>
        <p:txBody>
          <a:bodyPr vert="horz" wrap="square" lIns="91440" tIns="45720" rIns="91440" bIns="45720" numCol="1" rtlCol="0" anchor="b" anchorCtr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2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华文行楷" panose="02010800040101010101" pitchFamily="2" charset="-122"/>
                <a:ea typeface="华文行楷" panose="02010800040101010101" pitchFamily="2" charset="-122"/>
                <a:cs typeface="+mj-cs"/>
              </a:rPr>
              <a:t>低压电工作业培训</a:t>
            </a:r>
            <a:endParaRPr kumimoji="0" lang="zh-CN" altLang="en-US" sz="72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华文行楷" panose="02010800040101010101" pitchFamily="2" charset="-122"/>
              <a:ea typeface="华文行楷" panose="02010800040101010101" pitchFamily="2" charset="-122"/>
              <a:cs typeface="+mj-cs"/>
            </a:endParaRPr>
          </a:p>
        </p:txBody>
      </p:sp>
    </p:spTree>
  </p:cSld>
  <p:clrMapOvr>
    <a:masterClrMapping/>
  </p:clrMapOvr>
  <p:transition spd="slow">
    <p:strips dir="l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0" hangingPunct="0"/>
            <a:fld id="{9A0DB2DC-4C9A-4742-B13C-FB6460FD3503}" type="slidenum">
              <a:rPr lang="zh-CN" altLang="en-US" dirty="0"/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256002" name="Rectangle 3"/>
          <p:cNvSpPr>
            <a:spLocks noGrp="1"/>
          </p:cNvSpPr>
          <p:nvPr>
            <p:ph type="body" idx="4294967295"/>
          </p:nvPr>
        </p:nvSpPr>
        <p:spPr>
          <a:xfrm>
            <a:off x="2279650" y="1557338"/>
            <a:ext cx="7345363" cy="4410710"/>
          </a:xfrm>
        </p:spPr>
        <p:txBody>
          <a:bodyPr vert="horz" wrap="square" lIns="92075" tIns="46038" rIns="92075" bIns="46038" anchor="t" anchorCtr="0">
            <a:spAutoFit/>
          </a:bodyPr>
          <a:lstStyle/>
          <a:p>
            <a:pPr eaLnBrk="1" hangingPunct="1">
              <a:lnSpc>
                <a:spcPct val="80000"/>
              </a:lnSpc>
              <a:buNone/>
            </a:pPr>
            <a:r>
              <a:rPr lang="zh-CN" altLang="en-US" sz="2600" b="1" dirty="0">
                <a:solidFill>
                  <a:srgbClr val="FF0000"/>
                </a:solidFill>
                <a:latin typeface="楷体_GB2312" pitchFamily="1" charset="-122"/>
                <a:ea typeface="楷体_GB2312" pitchFamily="1" charset="-122"/>
              </a:rPr>
              <a:t>二、组合开关（转换开关）</a:t>
            </a:r>
            <a:endParaRPr lang="zh-CN" altLang="en-US" sz="2600" b="1" dirty="0">
              <a:solidFill>
                <a:srgbClr val="FF0000"/>
              </a:solidFill>
              <a:latin typeface="楷体_GB2312" pitchFamily="1" charset="-122"/>
              <a:ea typeface="楷体_GB2312" pitchFamily="1" charset="-122"/>
            </a:endParaRPr>
          </a:p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zh-CN" altLang="en-US" sz="2000" b="1" dirty="0">
                <a:solidFill>
                  <a:srgbClr val="CC00FF"/>
                </a:solidFill>
                <a:latin typeface="楷体_GB2312" pitchFamily="1" charset="-122"/>
                <a:ea typeface="楷体_GB2312" pitchFamily="1" charset="-122"/>
              </a:rPr>
              <a:t> </a:t>
            </a:r>
            <a:r>
              <a:rPr lang="zh-CN" altLang="en-US" sz="2400" b="1" dirty="0">
                <a:solidFill>
                  <a:schemeClr val="accent2"/>
                </a:solidFill>
                <a:latin typeface="楷体_GB2312" pitchFamily="1" charset="-122"/>
                <a:ea typeface="楷体_GB2312" pitchFamily="1" charset="-122"/>
              </a:rPr>
              <a:t>结构</a:t>
            </a:r>
            <a:r>
              <a:rPr lang="zh-CN" altLang="en-US" sz="2400" b="1" dirty="0">
                <a:latin typeface="楷体_GB2312" pitchFamily="1" charset="-122"/>
                <a:ea typeface="楷体_GB2312" pitchFamily="1" charset="-122"/>
              </a:rPr>
              <a:t>：静触头一端固定在胶木盒内，另一端伸</a:t>
            </a:r>
            <a:endParaRPr lang="zh-CN" altLang="en-US" sz="2400" b="1" dirty="0">
              <a:latin typeface="楷体_GB2312" pitchFamily="1" charset="-122"/>
              <a:ea typeface="楷体_GB2312" pitchFamily="1" charset="-122"/>
            </a:endParaRPr>
          </a:p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zh-CN" altLang="en-US" sz="2400" b="1" dirty="0">
                <a:latin typeface="楷体_GB2312" pitchFamily="1" charset="-122"/>
                <a:ea typeface="楷体_GB2312" pitchFamily="1" charset="-122"/>
              </a:rPr>
              <a:t>         出盒外，与电源或负载相连。动触片套</a:t>
            </a:r>
            <a:endParaRPr lang="zh-CN" altLang="en-US" sz="2400" b="1" dirty="0">
              <a:latin typeface="楷体_GB2312" pitchFamily="1" charset="-122"/>
              <a:ea typeface="楷体_GB2312" pitchFamily="1" charset="-122"/>
            </a:endParaRPr>
          </a:p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zh-CN" altLang="en-US" sz="2400" b="1" dirty="0">
                <a:latin typeface="楷体_GB2312" pitchFamily="1" charset="-122"/>
                <a:ea typeface="楷体_GB2312" pitchFamily="1" charset="-122"/>
              </a:rPr>
              <a:t>         在绝缘方杆上，绝缘方轴每次作</a:t>
            </a:r>
            <a:r>
              <a:rPr lang="en-US" altLang="zh-CN" sz="2400" b="1">
                <a:latin typeface="楷体_GB2312" pitchFamily="1" charset="-122"/>
                <a:ea typeface="楷体_GB2312" pitchFamily="1" charset="-122"/>
              </a:rPr>
              <a:t>90°</a:t>
            </a:r>
            <a:r>
              <a:rPr lang="zh-CN" altLang="en-US" sz="2400" b="1" dirty="0">
                <a:latin typeface="楷体_GB2312" pitchFamily="1" charset="-122"/>
                <a:ea typeface="楷体_GB2312" pitchFamily="1" charset="-122"/>
              </a:rPr>
              <a:t>正</a:t>
            </a:r>
            <a:endParaRPr lang="zh-CN" altLang="en-US" sz="2400" b="1" dirty="0">
              <a:latin typeface="楷体_GB2312" pitchFamily="1" charset="-122"/>
              <a:ea typeface="楷体_GB2312" pitchFamily="1" charset="-122"/>
            </a:endParaRPr>
          </a:p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zh-CN" altLang="en-US" sz="2400" b="1" dirty="0">
                <a:latin typeface="楷体_GB2312" pitchFamily="1" charset="-122"/>
                <a:ea typeface="楷体_GB2312" pitchFamily="1" charset="-122"/>
              </a:rPr>
              <a:t>         或反方向的转动，带动静触头通。</a:t>
            </a:r>
            <a:r>
              <a:rPr lang="zh-CN" altLang="en-US" sz="2400" b="1" dirty="0">
                <a:solidFill>
                  <a:srgbClr val="000066"/>
                </a:solidFill>
                <a:latin typeface="楷体_GB2312" pitchFamily="1" charset="-122"/>
                <a:ea typeface="楷体_GB2312" pitchFamily="1" charset="-122"/>
              </a:rPr>
              <a:t></a:t>
            </a:r>
            <a:endParaRPr lang="zh-CN" altLang="en-US" sz="2400" b="1" dirty="0">
              <a:solidFill>
                <a:srgbClr val="000066"/>
              </a:solidFill>
              <a:latin typeface="楷体_GB2312" pitchFamily="1" charset="-122"/>
              <a:ea typeface="楷体_GB2312" pitchFamily="1" charset="-122"/>
            </a:endParaRPr>
          </a:p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zh-CN" altLang="en-US" sz="2400" b="1" dirty="0">
                <a:solidFill>
                  <a:srgbClr val="CC00FF"/>
                </a:solidFill>
                <a:latin typeface="楷体_GB2312" pitchFamily="1" charset="-122"/>
                <a:ea typeface="楷体_GB2312" pitchFamily="1" charset="-122"/>
              </a:rPr>
              <a:t> </a:t>
            </a:r>
            <a:r>
              <a:rPr lang="zh-CN" altLang="en-US" sz="2400" b="1" dirty="0">
                <a:solidFill>
                  <a:schemeClr val="accent2"/>
                </a:solidFill>
                <a:latin typeface="楷体_GB2312" pitchFamily="1" charset="-122"/>
                <a:ea typeface="楷体_GB2312" pitchFamily="1" charset="-122"/>
              </a:rPr>
              <a:t>特点</a:t>
            </a:r>
            <a:r>
              <a:rPr lang="zh-CN" altLang="en-US" sz="2400" b="1" dirty="0">
                <a:latin typeface="楷体_GB2312" pitchFamily="1" charset="-122"/>
                <a:ea typeface="楷体_GB2312" pitchFamily="1" charset="-122"/>
              </a:rPr>
              <a:t>：结构紧凑，安装面积小，操作方便。</a:t>
            </a:r>
            <a:endParaRPr lang="zh-CN" altLang="en-US" sz="2400" b="1" dirty="0">
              <a:latin typeface="楷体_GB2312" pitchFamily="1" charset="-122"/>
              <a:ea typeface="楷体_GB2312" pitchFamily="1" charset="-122"/>
            </a:endParaRPr>
          </a:p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zh-CN" altLang="en-US" sz="2400" b="1" dirty="0">
                <a:solidFill>
                  <a:srgbClr val="CC00FF"/>
                </a:solidFill>
                <a:latin typeface="楷体_GB2312" pitchFamily="1" charset="-122"/>
                <a:ea typeface="楷体_GB2312" pitchFamily="1" charset="-122"/>
              </a:rPr>
              <a:t> </a:t>
            </a:r>
            <a:r>
              <a:rPr lang="zh-CN" altLang="en-US" sz="2400" b="1" dirty="0">
                <a:solidFill>
                  <a:schemeClr val="accent2"/>
                </a:solidFill>
                <a:latin typeface="楷体_GB2312" pitchFamily="1" charset="-122"/>
                <a:ea typeface="楷体_GB2312" pitchFamily="1" charset="-122"/>
              </a:rPr>
              <a:t>用途</a:t>
            </a:r>
            <a:r>
              <a:rPr lang="zh-CN" altLang="en-US" sz="2400" b="1" dirty="0">
                <a:latin typeface="楷体_GB2312" pitchFamily="1" charset="-122"/>
                <a:ea typeface="楷体_GB2312" pitchFamily="1" charset="-122"/>
              </a:rPr>
              <a:t>：电源的引入开关；通断小电流电路；</a:t>
            </a:r>
            <a:endParaRPr lang="zh-CN" altLang="en-US" sz="2400" b="1" dirty="0">
              <a:latin typeface="楷体_GB2312" pitchFamily="1" charset="-122"/>
              <a:ea typeface="楷体_GB2312" pitchFamily="1" charset="-122"/>
            </a:endParaRPr>
          </a:p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zh-CN" altLang="en-US" sz="2400" b="1" dirty="0">
                <a:latin typeface="楷体_GB2312" pitchFamily="1" charset="-122"/>
                <a:ea typeface="楷体_GB2312" pitchFamily="1" charset="-122"/>
              </a:rPr>
              <a:t>         控制５</a:t>
            </a:r>
            <a:r>
              <a:rPr lang="zh-CN" altLang="en-US" sz="2400" b="1" dirty="0">
                <a:ea typeface="楷体_GB2312" pitchFamily="1" charset="-122"/>
              </a:rPr>
              <a:t>ＫＷ</a:t>
            </a:r>
            <a:r>
              <a:rPr lang="zh-CN" altLang="en-US" sz="2400" b="1" dirty="0">
                <a:latin typeface="楷体_GB2312" pitchFamily="1" charset="-122"/>
                <a:ea typeface="楷体_GB2312" pitchFamily="1" charset="-122"/>
              </a:rPr>
              <a:t>以下电动机。</a:t>
            </a:r>
            <a:endParaRPr lang="zh-CN" altLang="en-US" sz="2400" b="1" dirty="0">
              <a:latin typeface="楷体_GB2312" pitchFamily="1" charset="-122"/>
              <a:ea typeface="楷体_GB2312" pitchFamily="1" charset="-122"/>
            </a:endParaRPr>
          </a:p>
        </p:txBody>
      </p:sp>
      <p:sp>
        <p:nvSpPr>
          <p:cNvPr id="256004" name="Rectangle 7">
            <a:hlinkClick r:id="" action="ppaction://noaction"/>
          </p:cNvPr>
          <p:cNvSpPr/>
          <p:nvPr/>
        </p:nvSpPr>
        <p:spPr>
          <a:xfrm>
            <a:off x="2362200" y="1981200"/>
            <a:ext cx="1066800" cy="381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pPr algn="ctr" eaLnBrk="1" hangingPunct="1"/>
            <a:endParaRPr lang="zh-CN" altLang="en-US" sz="24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strips dir="l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0" hangingPunct="0"/>
            <a:fld id="{9A0DB2DC-4C9A-4742-B13C-FB6460FD3503}" type="slidenum">
              <a:rPr lang="zh-CN" altLang="en-US" dirty="0"/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257026" name="Rectangle 1028"/>
          <p:cNvSpPr/>
          <p:nvPr/>
        </p:nvSpPr>
        <p:spPr>
          <a:xfrm>
            <a:off x="2362200" y="1981200"/>
            <a:ext cx="1066800" cy="381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pPr algn="ctr" eaLnBrk="1" hangingPunct="1"/>
            <a:endParaRPr lang="zh-CN" altLang="en-US" sz="2400" dirty="0">
              <a:latin typeface="Times New Roman" panose="02020603050405020304" pitchFamily="18" charset="0"/>
            </a:endParaRPr>
          </a:p>
        </p:txBody>
      </p:sp>
      <p:grpSp>
        <p:nvGrpSpPr>
          <p:cNvPr id="257027" name="组合 257026"/>
          <p:cNvGrpSpPr/>
          <p:nvPr/>
        </p:nvGrpSpPr>
        <p:grpSpPr>
          <a:xfrm>
            <a:off x="3581400" y="1143000"/>
            <a:ext cx="5257800" cy="4916655"/>
            <a:chOff x="0" y="0"/>
            <a:chExt cx="2832" cy="2802"/>
          </a:xfrm>
        </p:grpSpPr>
        <p:pic>
          <p:nvPicPr>
            <p:cNvPr id="257028" name="Picture 1031" descr="app0008"/>
            <p:cNvPicPr>
              <a:picLocks noChangeAspect="1"/>
            </p:cNvPicPr>
            <p:nvPr/>
          </p:nvPicPr>
          <p:blipFill>
            <a:blip r:embed="rId1">
              <a:lum contrast="64000"/>
            </a:blip>
            <a:srcRect l="1660"/>
            <a:stretch>
              <a:fillRect/>
            </a:stretch>
          </p:blipFill>
          <p:spPr>
            <a:xfrm>
              <a:off x="0" y="0"/>
              <a:ext cx="2832" cy="2605"/>
            </a:xfrm>
            <a:prstGeom prst="rect">
              <a:avLst/>
            </a:prstGeom>
            <a:solidFill>
              <a:schemeClr val="accent1"/>
            </a:solidFill>
            <a:ln w="9525">
              <a:noFill/>
            </a:ln>
          </p:spPr>
        </p:pic>
        <p:sp>
          <p:nvSpPr>
            <p:cNvPr id="257029" name="Text Box 1032"/>
            <p:cNvSpPr txBox="1"/>
            <p:nvPr/>
          </p:nvSpPr>
          <p:spPr>
            <a:xfrm>
              <a:off x="0" y="2592"/>
              <a:ext cx="2832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zh-CN" altLang="en-US" sz="1800" dirty="0">
                  <a:latin typeface="Verdana" panose="020B0604030504040204" pitchFamily="34" charset="0"/>
                </a:rPr>
                <a:t>（</a:t>
              </a:r>
              <a:r>
                <a:rPr lang="en-US" altLang="zh-CN" sz="1800">
                  <a:latin typeface="Verdana" panose="020B0604030504040204" pitchFamily="34" charset="0"/>
                </a:rPr>
                <a:t>a</a:t>
              </a:r>
              <a:r>
                <a:rPr lang="zh-CN" altLang="en-US" sz="1800" dirty="0">
                  <a:latin typeface="Verdana" panose="020B0604030504040204" pitchFamily="34" charset="0"/>
                </a:rPr>
                <a:t>）外形   （</a:t>
              </a:r>
              <a:r>
                <a:rPr lang="en-US" altLang="zh-CN" sz="1800">
                  <a:latin typeface="Verdana" panose="020B0604030504040204" pitchFamily="34" charset="0"/>
                </a:rPr>
                <a:t>b</a:t>
              </a:r>
              <a:r>
                <a:rPr lang="zh-CN" altLang="en-US" sz="1800" dirty="0">
                  <a:latin typeface="Verdana" panose="020B0604030504040204" pitchFamily="34" charset="0"/>
                </a:rPr>
                <a:t>） 符号    （</a:t>
              </a:r>
              <a:r>
                <a:rPr lang="en-US" altLang="zh-CN" sz="1800">
                  <a:latin typeface="Verdana" panose="020B0604030504040204" pitchFamily="34" charset="0"/>
                </a:rPr>
                <a:t>c) </a:t>
              </a:r>
              <a:r>
                <a:rPr lang="zh-CN" altLang="en-US" sz="1800" dirty="0">
                  <a:latin typeface="Verdana" panose="020B0604030504040204" pitchFamily="34" charset="0"/>
                </a:rPr>
                <a:t>结构</a:t>
              </a:r>
              <a:endParaRPr lang="zh-CN" altLang="en-US" sz="1800" dirty="0">
                <a:latin typeface="Verdana" panose="020B0604030504040204" pitchFamily="34" charset="0"/>
              </a:endParaRPr>
            </a:p>
          </p:txBody>
        </p:sp>
      </p:grpSp>
      <p:sp>
        <p:nvSpPr>
          <p:cNvPr id="257030" name="Rectangle 1033">
            <a:hlinkClick r:id="" action="ppaction://noaction"/>
          </p:cNvPr>
          <p:cNvSpPr/>
          <p:nvPr/>
        </p:nvSpPr>
        <p:spPr>
          <a:xfrm>
            <a:off x="3581400" y="1143000"/>
            <a:ext cx="5257800" cy="4953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pPr algn="ctr" eaLnBrk="1" hangingPunct="1"/>
            <a:endParaRPr lang="zh-CN" altLang="en-US" sz="24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strips dir="l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0" hangingPunct="0"/>
            <a:fld id="{9A0DB2DC-4C9A-4742-B13C-FB6460FD3503}" type="slidenum">
              <a:rPr lang="zh-CN" altLang="en-US" dirty="0"/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  <p:grpSp>
        <p:nvGrpSpPr>
          <p:cNvPr id="258050" name="组合 258049"/>
          <p:cNvGrpSpPr>
            <a:grpSpLocks noChangeAspect="1"/>
          </p:cNvGrpSpPr>
          <p:nvPr/>
        </p:nvGrpSpPr>
        <p:grpSpPr>
          <a:xfrm>
            <a:off x="2057400" y="685800"/>
            <a:ext cx="7848600" cy="5492750"/>
            <a:chOff x="0" y="0"/>
            <a:chExt cx="4944" cy="3460"/>
          </a:xfrm>
        </p:grpSpPr>
        <p:pic>
          <p:nvPicPr>
            <p:cNvPr id="258051" name="Picture 14" descr="万能转换开关lw8-wu"/>
            <p:cNvPicPr>
              <a:picLocks noChangeAspect="1"/>
            </p:cNvPicPr>
            <p:nvPr/>
          </p:nvPicPr>
          <p:blipFill>
            <a:blip r:embed="rId1"/>
            <a:srcRect l="9091" r="9091"/>
            <a:stretch>
              <a:fillRect/>
            </a:stretch>
          </p:blipFill>
          <p:spPr>
            <a:xfrm>
              <a:off x="336" y="2592"/>
              <a:ext cx="864" cy="86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58052" name="Picture 15" descr="万能转换开关lw2-2"/>
            <p:cNvPicPr>
              <a:picLocks noChangeAspect="1"/>
            </p:cNvPicPr>
            <p:nvPr/>
          </p:nvPicPr>
          <p:blipFill>
            <a:blip r:embed="rId2"/>
            <a:srcRect l="8696" r="8696"/>
            <a:stretch>
              <a:fillRect/>
            </a:stretch>
          </p:blipFill>
          <p:spPr>
            <a:xfrm>
              <a:off x="576" y="48"/>
              <a:ext cx="672" cy="66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58053" name="Picture 6" descr="2004101914134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28" y="1200"/>
              <a:ext cx="1040" cy="129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58054" name="Picture 8" descr="200410191434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88" y="2304"/>
              <a:ext cx="864" cy="86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58055" name="Picture 9" descr="2004101914354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984" y="960"/>
              <a:ext cx="821" cy="86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58056" name="Picture 10" descr="组合开关hz5-10"/>
            <p:cNvPicPr>
              <a:picLocks noChangeAspect="1"/>
            </p:cNvPicPr>
            <p:nvPr/>
          </p:nvPicPr>
          <p:blipFill>
            <a:blip r:embed="rId6"/>
            <a:srcRect t="-5608" b="-12149"/>
            <a:stretch>
              <a:fillRect/>
            </a:stretch>
          </p:blipFill>
          <p:spPr>
            <a:xfrm>
              <a:off x="2928" y="336"/>
              <a:ext cx="1040" cy="100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58057" name="Picture 11" descr="组合开关hz5-2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880" y="1344"/>
              <a:ext cx="1040" cy="90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58058" name="Picture 12" descr="组合开关hz5-40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872" y="0"/>
              <a:ext cx="1040" cy="85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58059" name="Picture 19" descr="负载断路开关ymd11-25"/>
            <p:cNvPicPr>
              <a:picLocks noChangeAspect="1"/>
            </p:cNvPicPr>
            <p:nvPr/>
          </p:nvPicPr>
          <p:blipFill>
            <a:blip r:embed="rId9"/>
            <a:srcRect t="-11215"/>
            <a:stretch>
              <a:fillRect/>
            </a:stretch>
          </p:blipFill>
          <p:spPr>
            <a:xfrm>
              <a:off x="1344" y="2496"/>
              <a:ext cx="1008" cy="92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58060" name="Picture 20" descr="负载断路开关ymd11-63%20h"/>
            <p:cNvPicPr>
              <a:picLocks noChangeAspect="1"/>
            </p:cNvPicPr>
            <p:nvPr/>
          </p:nvPicPr>
          <p:blipFill>
            <a:blip r:embed="rId10"/>
            <a:srcRect l="4347" r="8696"/>
            <a:stretch>
              <a:fillRect/>
            </a:stretch>
          </p:blipFill>
          <p:spPr>
            <a:xfrm>
              <a:off x="912" y="720"/>
              <a:ext cx="960" cy="90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58061" name="Picture 16" descr="万能转换开关lw4"/>
            <p:cNvPicPr>
              <a:picLocks noChangeAspect="1"/>
            </p:cNvPicPr>
            <p:nvPr/>
          </p:nvPicPr>
          <p:blipFill>
            <a:blip r:embed="rId11"/>
            <a:srcRect t="5791" b="13148"/>
            <a:stretch>
              <a:fillRect/>
            </a:stretch>
          </p:blipFill>
          <p:spPr>
            <a:xfrm>
              <a:off x="0" y="672"/>
              <a:ext cx="864" cy="67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58062" name="Picture 13" descr="组合开关hz5-40s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40" y="1680"/>
              <a:ext cx="1040" cy="85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58063" name="Picture 17" descr="万能转换开关lw5-16-2"/>
            <p:cNvPicPr>
              <a:picLocks noChangeAspect="1"/>
            </p:cNvPicPr>
            <p:nvPr/>
          </p:nvPicPr>
          <p:blipFill>
            <a:blip r:embed="rId13"/>
            <a:srcRect l="3847" r="7692"/>
            <a:stretch>
              <a:fillRect/>
            </a:stretch>
          </p:blipFill>
          <p:spPr>
            <a:xfrm>
              <a:off x="4032" y="0"/>
              <a:ext cx="912" cy="84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58064" name="Picture 18" descr="万能转换开关lw8-20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2448" y="2400"/>
              <a:ext cx="955" cy="955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58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0" hangingPunct="0"/>
            <a:fld id="{9A0DB2DC-4C9A-4742-B13C-FB6460FD3503}" type="slidenum">
              <a:rPr lang="zh-CN" altLang="en-US" dirty="0"/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259074" name="Rectangle 2"/>
          <p:cNvSpPr>
            <a:spLocks noGrp="1"/>
          </p:cNvSpPr>
          <p:nvPr>
            <p:ph type="body" idx="4294967295"/>
          </p:nvPr>
        </p:nvSpPr>
        <p:spPr>
          <a:xfrm>
            <a:off x="2209800" y="1447800"/>
            <a:ext cx="7772400" cy="4724400"/>
          </a:xfrm>
        </p:spPr>
        <p:txBody>
          <a:bodyPr vert="horz" wrap="square" lIns="92075" tIns="46038" rIns="92075" bIns="46038" anchor="t" anchorCtr="0"/>
          <a:lstStyle/>
          <a:p>
            <a:pPr eaLnBrk="1" hangingPunct="1">
              <a:buNone/>
            </a:pPr>
            <a:r>
              <a:rPr lang="zh-CN" altLang="en-US" sz="2600" b="1">
                <a:solidFill>
                  <a:srgbClr val="FF0000"/>
                </a:solidFill>
                <a:latin typeface="楷体_GB2312" pitchFamily="1" charset="-122"/>
                <a:ea typeface="楷体_GB2312" pitchFamily="1" charset="-122"/>
              </a:rPr>
              <a:t>三、低压断路器</a:t>
            </a:r>
            <a:endParaRPr lang="zh-CN" altLang="en-US" sz="2600" b="1">
              <a:solidFill>
                <a:srgbClr val="FF0000"/>
              </a:solidFill>
              <a:latin typeface="楷体_GB2312" pitchFamily="1" charset="-122"/>
              <a:ea typeface="楷体_GB2312" pitchFamily="1" charset="-122"/>
            </a:endParaRP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zh-CN" altLang="en-US" sz="2400" b="1">
                <a:solidFill>
                  <a:srgbClr val="CC00FF"/>
                </a:solidFill>
                <a:latin typeface="楷体_GB2312" pitchFamily="1" charset="-122"/>
                <a:ea typeface="楷体_GB2312" pitchFamily="1" charset="-122"/>
              </a:rPr>
              <a:t> </a:t>
            </a:r>
            <a:r>
              <a:rPr lang="zh-CN" altLang="en-US" sz="2400" b="1">
                <a:latin typeface="楷体_GB2312" pitchFamily="1" charset="-122"/>
                <a:ea typeface="楷体_GB2312" pitchFamily="1" charset="-122"/>
              </a:rPr>
              <a:t>功能：不频繁通断电路，并能在电路过载、短路及失</a:t>
            </a:r>
            <a:endParaRPr lang="zh-CN" altLang="en-US" sz="2400" b="1">
              <a:latin typeface="楷体_GB2312" pitchFamily="1" charset="-122"/>
              <a:ea typeface="楷体_GB2312" pitchFamily="1" charset="-122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zh-CN" altLang="en-US" sz="2400" b="1">
                <a:latin typeface="楷体_GB2312" pitchFamily="1" charset="-122"/>
                <a:ea typeface="楷体_GB2312" pitchFamily="1" charset="-122"/>
              </a:rPr>
              <a:t>         压时自动分断电路。</a:t>
            </a:r>
            <a:endParaRPr lang="zh-CN" altLang="en-US" sz="2400" b="1">
              <a:latin typeface="楷体_GB2312" pitchFamily="1" charset="-122"/>
              <a:ea typeface="楷体_GB2312" pitchFamily="1" charset="-122"/>
            </a:endParaRP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zh-CN" altLang="en-US" sz="2400" b="1">
                <a:solidFill>
                  <a:srgbClr val="CC00FF"/>
                </a:solidFill>
                <a:latin typeface="楷体_GB2312" pitchFamily="1" charset="-122"/>
                <a:ea typeface="楷体_GB2312" pitchFamily="1" charset="-122"/>
              </a:rPr>
              <a:t> </a:t>
            </a:r>
            <a:r>
              <a:rPr lang="zh-CN" altLang="en-US" sz="2400" b="1">
                <a:latin typeface="楷体_GB2312" pitchFamily="1" charset="-122"/>
                <a:ea typeface="楷体_GB2312" pitchFamily="1" charset="-122"/>
              </a:rPr>
              <a:t>特点：操作安全，分断能力较高。</a:t>
            </a:r>
            <a:endParaRPr lang="zh-CN" altLang="en-US" sz="2400" b="1">
              <a:latin typeface="楷体_GB2312" pitchFamily="1" charset="-122"/>
              <a:ea typeface="楷体_GB2312" pitchFamily="1" charset="-122"/>
            </a:endParaRP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zh-CN" altLang="en-US" sz="2400" b="1">
                <a:solidFill>
                  <a:srgbClr val="CC00FF"/>
                </a:solidFill>
                <a:latin typeface="楷体_GB2312" pitchFamily="1" charset="-122"/>
                <a:ea typeface="楷体_GB2312" pitchFamily="1" charset="-122"/>
              </a:rPr>
              <a:t> </a:t>
            </a:r>
            <a:r>
              <a:rPr lang="zh-CN" altLang="en-US" sz="2400" b="1">
                <a:latin typeface="楷体_GB2312" pitchFamily="1" charset="-122"/>
                <a:ea typeface="楷体_GB2312" pitchFamily="1" charset="-122"/>
              </a:rPr>
              <a:t>分类：</a:t>
            </a:r>
            <a:r>
              <a:rPr lang="zh-CN" altLang="en-US" sz="2400" b="1">
                <a:solidFill>
                  <a:schemeClr val="accent2"/>
                </a:solidFill>
                <a:latin typeface="楷体_GB2312" pitchFamily="1" charset="-122"/>
                <a:ea typeface="楷体_GB2312" pitchFamily="1" charset="-122"/>
              </a:rPr>
              <a:t>框架式（万能式）</a:t>
            </a:r>
            <a:r>
              <a:rPr lang="zh-CN" altLang="en-US" sz="2400" b="1">
                <a:latin typeface="楷体_GB2312" pitchFamily="1" charset="-122"/>
                <a:ea typeface="楷体_GB2312" pitchFamily="1" charset="-122"/>
              </a:rPr>
              <a:t>和</a:t>
            </a:r>
            <a:r>
              <a:rPr lang="zh-CN" altLang="en-US" sz="2400" b="1">
                <a:solidFill>
                  <a:schemeClr val="accent2"/>
                </a:solidFill>
                <a:latin typeface="楷体_GB2312" pitchFamily="1" charset="-122"/>
                <a:ea typeface="楷体_GB2312" pitchFamily="1" charset="-122"/>
              </a:rPr>
              <a:t>塑壳式（装置式）</a:t>
            </a:r>
            <a:endParaRPr lang="zh-CN" altLang="en-US" sz="2400" b="1">
              <a:solidFill>
                <a:schemeClr val="accent2"/>
              </a:solidFill>
              <a:latin typeface="楷体_GB2312" pitchFamily="1" charset="-122"/>
              <a:ea typeface="楷体_GB2312" pitchFamily="1" charset="-122"/>
            </a:endParaRP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zh-CN" altLang="en-US" sz="2400" b="1">
                <a:solidFill>
                  <a:srgbClr val="CC00FF"/>
                </a:solidFill>
                <a:latin typeface="楷体_GB2312" pitchFamily="1" charset="-122"/>
                <a:ea typeface="楷体_GB2312" pitchFamily="1" charset="-122"/>
              </a:rPr>
              <a:t> </a:t>
            </a:r>
            <a:r>
              <a:rPr lang="zh-CN" altLang="en-US" sz="2400" b="1">
                <a:latin typeface="楷体_GB2312" pitchFamily="1" charset="-122"/>
                <a:ea typeface="楷体_GB2312" pitchFamily="1" charset="-122"/>
              </a:rPr>
              <a:t>结构：触头系统、灭弧装置、脱扣机构、传动机构。</a:t>
            </a:r>
            <a:endParaRPr lang="zh-CN" altLang="en-US" sz="2400" b="1">
              <a:latin typeface="楷体_GB2312" pitchFamily="1" charset="-122"/>
              <a:ea typeface="楷体_GB2312" pitchFamily="1" charset="-122"/>
            </a:endParaRPr>
          </a:p>
        </p:txBody>
      </p:sp>
      <p:sp>
        <p:nvSpPr>
          <p:cNvPr id="259076" name="Rectangle 4">
            <a:hlinkClick r:id="" action="ppaction://noaction"/>
          </p:cNvPr>
          <p:cNvSpPr/>
          <p:nvPr/>
        </p:nvSpPr>
        <p:spPr>
          <a:xfrm>
            <a:off x="3733800" y="3429000"/>
            <a:ext cx="236220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pPr algn="ctr" eaLnBrk="1" hangingPunct="1"/>
            <a:endParaRPr lang="zh-CN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259077" name="Rectangle 5">
            <a:hlinkClick r:id="" action="ppaction://noaction"/>
          </p:cNvPr>
          <p:cNvSpPr/>
          <p:nvPr/>
        </p:nvSpPr>
        <p:spPr>
          <a:xfrm>
            <a:off x="6553200" y="3429000"/>
            <a:ext cx="236220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pPr algn="ctr" eaLnBrk="1" hangingPunct="1"/>
            <a:endParaRPr lang="zh-CN" altLang="en-US" sz="24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9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259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259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1000"/>
                                        <p:tgtEl>
                                          <p:spTgt spid="259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1000"/>
                                        <p:tgtEl>
                                          <p:spTgt spid="259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1000"/>
                                        <p:tgtEl>
                                          <p:spTgt spid="259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0" hangingPunct="0"/>
            <a:fld id="{9A0DB2DC-4C9A-4742-B13C-FB6460FD3503}" type="slidenum">
              <a:rPr lang="zh-CN" altLang="en-US" dirty="0"/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260098" name="Text Box 14"/>
          <p:cNvSpPr txBox="1"/>
          <p:nvPr/>
        </p:nvSpPr>
        <p:spPr>
          <a:xfrm>
            <a:off x="3503613" y="5445125"/>
            <a:ext cx="5181600" cy="46037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zh-CN" altLang="en-US" sz="2400" b="1" dirty="0">
                <a:solidFill>
                  <a:srgbClr val="003366"/>
                </a:solidFill>
                <a:latin typeface="Times New Roman" panose="02020603050405020304" pitchFamily="18" charset="0"/>
                <a:ea typeface="楷体_GB2312" pitchFamily="1" charset="-122"/>
              </a:rPr>
              <a:t>万能式低压断路器结构图</a:t>
            </a:r>
            <a:endParaRPr lang="zh-CN" altLang="en-US" sz="2400" b="1" dirty="0">
              <a:solidFill>
                <a:srgbClr val="003366"/>
              </a:solidFill>
              <a:latin typeface="Times New Roman" panose="02020603050405020304" pitchFamily="18" charset="0"/>
              <a:ea typeface="楷体_GB2312" pitchFamily="1" charset="-122"/>
            </a:endParaRPr>
          </a:p>
        </p:txBody>
      </p:sp>
      <p:sp>
        <p:nvSpPr>
          <p:cNvPr id="260099" name="Rectangle 13"/>
          <p:cNvSpPr/>
          <p:nvPr/>
        </p:nvSpPr>
        <p:spPr>
          <a:xfrm>
            <a:off x="3738563" y="1149350"/>
            <a:ext cx="91440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/>
            <a:endParaRPr lang="zh-CN" altLang="en-US" sz="2400" dirty="0">
              <a:latin typeface="Times New Roman" panose="02020603050405020304" pitchFamily="18" charset="0"/>
            </a:endParaRPr>
          </a:p>
        </p:txBody>
      </p:sp>
      <p:pic>
        <p:nvPicPr>
          <p:cNvPr id="260100" name="Picture 12">
            <a:hlinkClick r:id="" action="ppaction://noaction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33800" y="838200"/>
            <a:ext cx="4800600" cy="45481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strips dir="l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0" hangingPunct="0"/>
            <a:fld id="{9A0DB2DC-4C9A-4742-B13C-FB6460FD3503}" type="slidenum">
              <a:rPr lang="zh-CN" altLang="en-US" dirty="0"/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261122" name="Rectangle 2">
            <a:hlinkClick r:id="" action="ppaction://noaction"/>
          </p:cNvPr>
          <p:cNvSpPr/>
          <p:nvPr/>
        </p:nvSpPr>
        <p:spPr>
          <a:xfrm>
            <a:off x="2362200" y="4038600"/>
            <a:ext cx="106680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pPr algn="ctr" eaLnBrk="1" hangingPunct="1"/>
            <a:endParaRPr lang="zh-CN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261123" name="Rectangle 3"/>
          <p:cNvSpPr/>
          <p:nvPr/>
        </p:nvSpPr>
        <p:spPr>
          <a:xfrm>
            <a:off x="3790950" y="1368425"/>
            <a:ext cx="91440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/>
            <a:endParaRPr lang="zh-CN" altLang="en-US" sz="2400" dirty="0">
              <a:latin typeface="Times New Roman" panose="02020603050405020304" pitchFamily="18" charset="0"/>
            </a:endParaRPr>
          </a:p>
        </p:txBody>
      </p:sp>
      <p:pic>
        <p:nvPicPr>
          <p:cNvPr id="261124" name="Picture 4"/>
          <p:cNvPicPr>
            <a:picLocks noChangeAspect="1"/>
          </p:cNvPicPr>
          <p:nvPr/>
        </p:nvPicPr>
        <p:blipFill>
          <a:blip r:embed="rId1"/>
          <a:srcRect b="12962"/>
          <a:stretch>
            <a:fillRect/>
          </a:stretch>
        </p:blipFill>
        <p:spPr>
          <a:xfrm>
            <a:off x="3352800" y="990600"/>
            <a:ext cx="5410200" cy="4114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1125" name="Text Box 5"/>
          <p:cNvSpPr txBox="1"/>
          <p:nvPr/>
        </p:nvSpPr>
        <p:spPr>
          <a:xfrm>
            <a:off x="3359150" y="5805488"/>
            <a:ext cx="5410200" cy="460375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zh-CN" altLang="en-US" sz="2400" b="1" dirty="0">
                <a:solidFill>
                  <a:srgbClr val="003366"/>
                </a:solidFill>
                <a:latin typeface="Times New Roman" panose="02020603050405020304" pitchFamily="18" charset="0"/>
                <a:ea typeface="楷体_GB2312" pitchFamily="1" charset="-122"/>
              </a:rPr>
              <a:t>塑壳式低压断路器原理图</a:t>
            </a:r>
            <a:endParaRPr lang="zh-CN" altLang="en-US" sz="2400" b="1" dirty="0">
              <a:solidFill>
                <a:srgbClr val="003366"/>
              </a:solidFill>
              <a:latin typeface="Times New Roman" panose="02020603050405020304" pitchFamily="18" charset="0"/>
              <a:ea typeface="楷体_GB2312" pitchFamily="1" charset="-122"/>
            </a:endParaRPr>
          </a:p>
        </p:txBody>
      </p:sp>
      <p:sp>
        <p:nvSpPr>
          <p:cNvPr id="261126" name="Text Box 6"/>
          <p:cNvSpPr txBox="1"/>
          <p:nvPr/>
        </p:nvSpPr>
        <p:spPr>
          <a:xfrm>
            <a:off x="3352800" y="5105400"/>
            <a:ext cx="5395913" cy="706755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zh-CN" sz="1600">
                <a:latin typeface="Times New Roman" panose="02020603050405020304" pitchFamily="18" charset="0"/>
              </a:rPr>
              <a:t>1</a:t>
            </a:r>
            <a:r>
              <a:rPr lang="zh-CN" altLang="en-US" sz="1600" dirty="0">
                <a:latin typeface="Times New Roman" panose="02020603050405020304" pitchFamily="18" charset="0"/>
              </a:rPr>
              <a:t>．主触头</a:t>
            </a:r>
            <a:r>
              <a:rPr lang="en-US" altLang="zh-CN" sz="1600">
                <a:latin typeface="Times New Roman" panose="02020603050405020304" pitchFamily="18" charset="0"/>
              </a:rPr>
              <a:t>2</a:t>
            </a:r>
            <a:r>
              <a:rPr lang="zh-CN" altLang="en-US" sz="1600" dirty="0">
                <a:latin typeface="Times New Roman" panose="02020603050405020304" pitchFamily="18" charset="0"/>
              </a:rPr>
              <a:t>．自由脱扣器 </a:t>
            </a:r>
            <a:r>
              <a:rPr lang="en-US" altLang="zh-CN" sz="1600">
                <a:solidFill>
                  <a:schemeClr val="accent2"/>
                </a:solidFill>
                <a:latin typeface="Times New Roman" panose="02020603050405020304" pitchFamily="18" charset="0"/>
              </a:rPr>
              <a:t>3</a:t>
            </a:r>
            <a:r>
              <a:rPr lang="zh-CN" altLang="en-US" sz="1600" dirty="0">
                <a:solidFill>
                  <a:schemeClr val="accent2"/>
                </a:solidFill>
                <a:latin typeface="Times New Roman" panose="02020603050405020304" pitchFamily="18" charset="0"/>
              </a:rPr>
              <a:t>．过电流脱扣器 </a:t>
            </a:r>
            <a:r>
              <a:rPr lang="en-US" altLang="zh-CN" sz="1600">
                <a:solidFill>
                  <a:schemeClr val="accent2"/>
                </a:solidFill>
                <a:latin typeface="Times New Roman" panose="02020603050405020304" pitchFamily="18" charset="0"/>
              </a:rPr>
              <a:t>4</a:t>
            </a:r>
            <a:r>
              <a:rPr lang="zh-CN" altLang="en-US" sz="1600" dirty="0">
                <a:solidFill>
                  <a:schemeClr val="accent2"/>
                </a:solidFill>
                <a:latin typeface="Times New Roman" panose="02020603050405020304" pitchFamily="18" charset="0"/>
              </a:rPr>
              <a:t>．分励脱扣器</a:t>
            </a:r>
            <a:endParaRPr lang="zh-CN" altLang="en-US" sz="1600" dirty="0">
              <a:solidFill>
                <a:schemeClr val="accent2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zh-CN" sz="1600">
                <a:solidFill>
                  <a:schemeClr val="accent2"/>
                </a:solidFill>
                <a:latin typeface="Times New Roman" panose="02020603050405020304" pitchFamily="18" charset="0"/>
              </a:rPr>
              <a:t>5</a:t>
            </a:r>
            <a:r>
              <a:rPr lang="zh-CN" altLang="en-US" sz="1600" dirty="0">
                <a:solidFill>
                  <a:schemeClr val="accent2"/>
                </a:solidFill>
                <a:latin typeface="Times New Roman" panose="02020603050405020304" pitchFamily="18" charset="0"/>
              </a:rPr>
              <a:t>．热脱扣器</a:t>
            </a:r>
            <a:r>
              <a:rPr lang="en-US" altLang="zh-CN" sz="1600">
                <a:solidFill>
                  <a:schemeClr val="accent2"/>
                </a:solidFill>
                <a:latin typeface="Times New Roman" panose="02020603050405020304" pitchFamily="18" charset="0"/>
              </a:rPr>
              <a:t>6</a:t>
            </a:r>
            <a:r>
              <a:rPr lang="zh-CN" altLang="en-US" sz="1600" dirty="0">
                <a:solidFill>
                  <a:schemeClr val="accent2"/>
                </a:solidFill>
                <a:latin typeface="Times New Roman" panose="02020603050405020304" pitchFamily="18" charset="0"/>
              </a:rPr>
              <a:t>．失压脱扣器</a:t>
            </a:r>
            <a:r>
              <a:rPr lang="zh-CN" altLang="en-US" sz="1600" dirty="0">
                <a:latin typeface="Times New Roman" panose="02020603050405020304" pitchFamily="18" charset="0"/>
              </a:rPr>
              <a:t> </a:t>
            </a:r>
            <a:r>
              <a:rPr lang="en-US" altLang="zh-CN" sz="1600">
                <a:latin typeface="Times New Roman" panose="02020603050405020304" pitchFamily="18" charset="0"/>
              </a:rPr>
              <a:t>7</a:t>
            </a:r>
            <a:r>
              <a:rPr lang="zh-CN" altLang="en-US" sz="1600" dirty="0">
                <a:latin typeface="Times New Roman" panose="02020603050405020304" pitchFamily="18" charset="0"/>
              </a:rPr>
              <a:t>．按钮</a:t>
            </a:r>
            <a:endParaRPr lang="zh-CN" altLang="en-US" sz="1600" dirty="0">
              <a:latin typeface="Times New Roman" panose="02020603050405020304" pitchFamily="18" charset="0"/>
            </a:endParaRPr>
          </a:p>
        </p:txBody>
      </p:sp>
      <p:sp>
        <p:nvSpPr>
          <p:cNvPr id="261127" name="Rectangle 7"/>
          <p:cNvSpPr/>
          <p:nvPr/>
        </p:nvSpPr>
        <p:spPr>
          <a:xfrm>
            <a:off x="7391400" y="5029200"/>
            <a:ext cx="1447800" cy="381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pPr algn="ctr" eaLnBrk="1" hangingPunct="1"/>
            <a:endParaRPr lang="zh-CN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261128" name="Rectangle 8"/>
          <p:cNvSpPr/>
          <p:nvPr/>
        </p:nvSpPr>
        <p:spPr>
          <a:xfrm>
            <a:off x="5715000" y="5105400"/>
            <a:ext cx="1524000" cy="3048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pPr algn="ctr" eaLnBrk="1" hangingPunct="1"/>
            <a:endParaRPr lang="zh-CN" altLang="en-US" sz="24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strips dir="l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0" hangingPunct="0"/>
            <a:fld id="{9A0DB2DC-4C9A-4742-B13C-FB6460FD3503}" type="slidenum">
              <a:rPr lang="zh-CN" altLang="en-US" dirty="0"/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262146" name="Rectangle 2">
            <a:hlinkClick r:id="" action="ppaction://noaction"/>
          </p:cNvPr>
          <p:cNvSpPr/>
          <p:nvPr/>
        </p:nvSpPr>
        <p:spPr>
          <a:xfrm>
            <a:off x="2362200" y="4038600"/>
            <a:ext cx="106680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pPr algn="ctr" eaLnBrk="1" hangingPunct="1"/>
            <a:endParaRPr lang="zh-CN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262147" name="Rectangle 3"/>
          <p:cNvSpPr/>
          <p:nvPr/>
        </p:nvSpPr>
        <p:spPr>
          <a:xfrm>
            <a:off x="3790950" y="1368425"/>
            <a:ext cx="91440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/>
            <a:endParaRPr lang="zh-CN" altLang="en-US" sz="2400" dirty="0">
              <a:latin typeface="Times New Roman" panose="02020603050405020304" pitchFamily="18" charset="0"/>
            </a:endParaRPr>
          </a:p>
        </p:txBody>
      </p:sp>
      <p:pic>
        <p:nvPicPr>
          <p:cNvPr id="262148" name="Picture 4"/>
          <p:cNvPicPr>
            <a:picLocks noChangeAspect="1"/>
          </p:cNvPicPr>
          <p:nvPr/>
        </p:nvPicPr>
        <p:blipFill>
          <a:blip r:embed="rId1"/>
          <a:srcRect b="12962"/>
          <a:stretch>
            <a:fillRect/>
          </a:stretch>
        </p:blipFill>
        <p:spPr>
          <a:xfrm>
            <a:off x="3352800" y="990600"/>
            <a:ext cx="5410200" cy="4114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2149" name="Text Box 5"/>
          <p:cNvSpPr txBox="1"/>
          <p:nvPr/>
        </p:nvSpPr>
        <p:spPr>
          <a:xfrm>
            <a:off x="3352800" y="5791200"/>
            <a:ext cx="5410200" cy="460375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zh-CN" altLang="en-US" sz="2400" b="1" dirty="0">
                <a:solidFill>
                  <a:srgbClr val="003366"/>
                </a:solidFill>
                <a:latin typeface="Times New Roman" panose="02020603050405020304" pitchFamily="18" charset="0"/>
                <a:ea typeface="楷体_GB2312" pitchFamily="1" charset="-122"/>
              </a:rPr>
              <a:t>塑壳式低压断路器原理图</a:t>
            </a:r>
            <a:endParaRPr lang="zh-CN" altLang="en-US" sz="2400" b="1" dirty="0">
              <a:solidFill>
                <a:srgbClr val="003366"/>
              </a:solidFill>
              <a:latin typeface="Times New Roman" panose="02020603050405020304" pitchFamily="18" charset="0"/>
              <a:ea typeface="楷体_GB2312" pitchFamily="1" charset="-122"/>
            </a:endParaRPr>
          </a:p>
        </p:txBody>
      </p:sp>
      <p:sp>
        <p:nvSpPr>
          <p:cNvPr id="262150" name="Text Box 6"/>
          <p:cNvSpPr txBox="1"/>
          <p:nvPr/>
        </p:nvSpPr>
        <p:spPr>
          <a:xfrm>
            <a:off x="3352800" y="5105400"/>
            <a:ext cx="5395913" cy="706755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zh-CN" sz="1600">
                <a:latin typeface="Times New Roman" panose="02020603050405020304" pitchFamily="18" charset="0"/>
              </a:rPr>
              <a:t>1</a:t>
            </a:r>
            <a:r>
              <a:rPr lang="zh-CN" altLang="en-US" sz="1600" dirty="0">
                <a:latin typeface="Times New Roman" panose="02020603050405020304" pitchFamily="18" charset="0"/>
              </a:rPr>
              <a:t>．主触头</a:t>
            </a:r>
            <a:r>
              <a:rPr lang="en-US" altLang="zh-CN" sz="1600">
                <a:latin typeface="Times New Roman" panose="02020603050405020304" pitchFamily="18" charset="0"/>
              </a:rPr>
              <a:t>2</a:t>
            </a:r>
            <a:r>
              <a:rPr lang="zh-CN" altLang="en-US" sz="1600" dirty="0">
                <a:latin typeface="Times New Roman" panose="02020603050405020304" pitchFamily="18" charset="0"/>
              </a:rPr>
              <a:t>．自由脱扣器</a:t>
            </a:r>
            <a:r>
              <a:rPr lang="en-US" altLang="zh-CN" sz="1600">
                <a:latin typeface="Times New Roman" panose="02020603050405020304" pitchFamily="18" charset="0"/>
              </a:rPr>
              <a:t>3</a:t>
            </a:r>
            <a:r>
              <a:rPr lang="zh-CN" altLang="en-US" sz="1600" dirty="0">
                <a:latin typeface="Times New Roman" panose="02020603050405020304" pitchFamily="18" charset="0"/>
              </a:rPr>
              <a:t>．过电流脱扣器</a:t>
            </a:r>
            <a:r>
              <a:rPr lang="en-US" altLang="zh-CN" sz="1600">
                <a:latin typeface="Times New Roman" panose="02020603050405020304" pitchFamily="18" charset="0"/>
              </a:rPr>
              <a:t>4</a:t>
            </a:r>
            <a:r>
              <a:rPr lang="zh-CN" altLang="en-US" sz="1600" dirty="0">
                <a:latin typeface="Times New Roman" panose="02020603050405020304" pitchFamily="18" charset="0"/>
              </a:rPr>
              <a:t>．分励脱扣器</a:t>
            </a:r>
            <a:endParaRPr lang="zh-CN" altLang="en-US" sz="1600" dirty="0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zh-CN" sz="1600">
                <a:latin typeface="Times New Roman" panose="02020603050405020304" pitchFamily="18" charset="0"/>
              </a:rPr>
              <a:t>5</a:t>
            </a:r>
            <a:r>
              <a:rPr lang="zh-CN" altLang="en-US" sz="1600" dirty="0">
                <a:latin typeface="Times New Roman" panose="02020603050405020304" pitchFamily="18" charset="0"/>
              </a:rPr>
              <a:t>．热脱扣器</a:t>
            </a:r>
            <a:r>
              <a:rPr lang="en-US" altLang="zh-CN" sz="1600">
                <a:latin typeface="Times New Roman" panose="02020603050405020304" pitchFamily="18" charset="0"/>
              </a:rPr>
              <a:t>6</a:t>
            </a:r>
            <a:r>
              <a:rPr lang="zh-CN" altLang="en-US" sz="1600" dirty="0">
                <a:latin typeface="Times New Roman" panose="02020603050405020304" pitchFamily="18" charset="0"/>
              </a:rPr>
              <a:t>．失压脱扣器 </a:t>
            </a:r>
            <a:r>
              <a:rPr lang="en-US" altLang="zh-CN" sz="1600">
                <a:latin typeface="Times New Roman" panose="02020603050405020304" pitchFamily="18" charset="0"/>
              </a:rPr>
              <a:t>7</a:t>
            </a:r>
            <a:r>
              <a:rPr lang="zh-CN" altLang="en-US" sz="1600" dirty="0">
                <a:latin typeface="Times New Roman" panose="02020603050405020304" pitchFamily="18" charset="0"/>
              </a:rPr>
              <a:t>．按钮</a:t>
            </a:r>
            <a:endParaRPr lang="zh-CN" altLang="en-US" sz="1600" dirty="0">
              <a:latin typeface="Times New Roman" panose="02020603050405020304" pitchFamily="18" charset="0"/>
            </a:endParaRPr>
          </a:p>
        </p:txBody>
      </p:sp>
      <p:sp>
        <p:nvSpPr>
          <p:cNvPr id="262151" name="AutoShape 7"/>
          <p:cNvSpPr/>
          <p:nvPr/>
        </p:nvSpPr>
        <p:spPr>
          <a:xfrm>
            <a:off x="8610600" y="685800"/>
            <a:ext cx="1600200" cy="2057400"/>
          </a:xfrm>
          <a:prstGeom prst="wedgeRoundRectCallout">
            <a:avLst>
              <a:gd name="adj1" fmla="val -215676"/>
              <a:gd name="adj2" fmla="val 51852"/>
              <a:gd name="adj3" fmla="val 16667"/>
            </a:avLst>
          </a:prstGeom>
          <a:solidFill>
            <a:schemeClr val="accent1"/>
          </a:solidFill>
          <a:ln w="9525">
            <a:noFill/>
          </a:ln>
        </p:spPr>
        <p:txBody>
          <a:bodyPr anchor="ctr" anchorCtr="0"/>
          <a:lstStyle/>
          <a:p>
            <a:pPr algn="ctr" eaLnBrk="1" hangingPunct="1"/>
            <a:r>
              <a:rPr lang="zh-CN" altLang="en-US" sz="2000" b="1" dirty="0">
                <a:latin typeface="楷体_GB2312" pitchFamily="1" charset="-122"/>
                <a:ea typeface="楷体_GB2312" pitchFamily="1" charset="-122"/>
              </a:rPr>
              <a:t>线路短路或严重过载保护</a:t>
            </a:r>
            <a:endParaRPr lang="zh-CN" altLang="en-US" sz="2000" b="1" dirty="0">
              <a:latin typeface="楷体_GB2312" pitchFamily="1" charset="-122"/>
              <a:ea typeface="楷体_GB2312" pitchFamily="1" charset="-122"/>
            </a:endParaRPr>
          </a:p>
        </p:txBody>
      </p:sp>
    </p:spTree>
  </p:cSld>
  <p:clrMapOvr>
    <a:masterClrMapping/>
  </p:clrMapOvr>
  <p:transition spd="slow">
    <p:strips dir="l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0" hangingPunct="0"/>
            <a:fld id="{9A0DB2DC-4C9A-4742-B13C-FB6460FD3503}" type="slidenum">
              <a:rPr lang="zh-CN" altLang="en-US" dirty="0"/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263170" name="Rectangle 4">
            <a:hlinkClick r:id="" action="ppaction://noaction"/>
          </p:cNvPr>
          <p:cNvSpPr/>
          <p:nvPr/>
        </p:nvSpPr>
        <p:spPr>
          <a:xfrm>
            <a:off x="2362200" y="4038600"/>
            <a:ext cx="106680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pPr algn="ctr" eaLnBrk="1" hangingPunct="1"/>
            <a:endParaRPr lang="zh-CN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263171" name="Rectangle 8"/>
          <p:cNvSpPr/>
          <p:nvPr/>
        </p:nvSpPr>
        <p:spPr>
          <a:xfrm>
            <a:off x="3790950" y="1368425"/>
            <a:ext cx="91440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/>
            <a:endParaRPr lang="zh-CN" altLang="en-US" sz="2400" dirty="0">
              <a:latin typeface="Times New Roman" panose="02020603050405020304" pitchFamily="18" charset="0"/>
            </a:endParaRPr>
          </a:p>
        </p:txBody>
      </p:sp>
      <p:pic>
        <p:nvPicPr>
          <p:cNvPr id="263172" name="Picture 7"/>
          <p:cNvPicPr>
            <a:picLocks noChangeAspect="1"/>
          </p:cNvPicPr>
          <p:nvPr/>
        </p:nvPicPr>
        <p:blipFill>
          <a:blip r:embed="rId1"/>
          <a:srcRect b="12962"/>
          <a:stretch>
            <a:fillRect/>
          </a:stretch>
        </p:blipFill>
        <p:spPr>
          <a:xfrm>
            <a:off x="3352800" y="990600"/>
            <a:ext cx="5410200" cy="4114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3173" name="Text Box 9"/>
          <p:cNvSpPr txBox="1"/>
          <p:nvPr/>
        </p:nvSpPr>
        <p:spPr>
          <a:xfrm>
            <a:off x="3352800" y="5791200"/>
            <a:ext cx="5410200" cy="460375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zh-CN" altLang="en-US" sz="2400" b="1" dirty="0">
                <a:solidFill>
                  <a:srgbClr val="003366"/>
                </a:solidFill>
                <a:latin typeface="Times New Roman" panose="02020603050405020304" pitchFamily="18" charset="0"/>
                <a:ea typeface="楷体_GB2312" pitchFamily="1" charset="-122"/>
              </a:rPr>
              <a:t>塑壳式低压断路器原理图</a:t>
            </a:r>
            <a:endParaRPr lang="zh-CN" altLang="en-US" sz="2400" b="1" dirty="0">
              <a:solidFill>
                <a:srgbClr val="003366"/>
              </a:solidFill>
              <a:latin typeface="Times New Roman" panose="02020603050405020304" pitchFamily="18" charset="0"/>
              <a:ea typeface="楷体_GB2312" pitchFamily="1" charset="-122"/>
            </a:endParaRPr>
          </a:p>
        </p:txBody>
      </p:sp>
      <p:sp>
        <p:nvSpPr>
          <p:cNvPr id="263174" name="Text Box 11"/>
          <p:cNvSpPr txBox="1"/>
          <p:nvPr/>
        </p:nvSpPr>
        <p:spPr>
          <a:xfrm>
            <a:off x="3352800" y="5105400"/>
            <a:ext cx="5395913" cy="706755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zh-CN" sz="1600">
                <a:latin typeface="Times New Roman" panose="02020603050405020304" pitchFamily="18" charset="0"/>
              </a:rPr>
              <a:t>1</a:t>
            </a:r>
            <a:r>
              <a:rPr lang="zh-CN" altLang="en-US" sz="1600" dirty="0">
                <a:latin typeface="Times New Roman" panose="02020603050405020304" pitchFamily="18" charset="0"/>
              </a:rPr>
              <a:t>．主触头</a:t>
            </a:r>
            <a:r>
              <a:rPr lang="en-US" altLang="zh-CN" sz="1600">
                <a:latin typeface="Times New Roman" panose="02020603050405020304" pitchFamily="18" charset="0"/>
              </a:rPr>
              <a:t>2</a:t>
            </a:r>
            <a:r>
              <a:rPr lang="zh-CN" altLang="en-US" sz="1600" dirty="0">
                <a:latin typeface="Times New Roman" panose="02020603050405020304" pitchFamily="18" charset="0"/>
              </a:rPr>
              <a:t>．自由脱扣器</a:t>
            </a:r>
            <a:r>
              <a:rPr lang="en-US" altLang="zh-CN" sz="1600">
                <a:latin typeface="Times New Roman" panose="02020603050405020304" pitchFamily="18" charset="0"/>
              </a:rPr>
              <a:t>3</a:t>
            </a:r>
            <a:r>
              <a:rPr lang="zh-CN" altLang="en-US" sz="1600" dirty="0">
                <a:latin typeface="Times New Roman" panose="02020603050405020304" pitchFamily="18" charset="0"/>
              </a:rPr>
              <a:t>．过电流脱扣器</a:t>
            </a:r>
            <a:r>
              <a:rPr lang="en-US" altLang="zh-CN" sz="1600">
                <a:latin typeface="Times New Roman" panose="02020603050405020304" pitchFamily="18" charset="0"/>
              </a:rPr>
              <a:t>4</a:t>
            </a:r>
            <a:r>
              <a:rPr lang="zh-CN" altLang="en-US" sz="1600" dirty="0">
                <a:latin typeface="Times New Roman" panose="02020603050405020304" pitchFamily="18" charset="0"/>
              </a:rPr>
              <a:t>．分励脱扣器</a:t>
            </a:r>
            <a:endParaRPr lang="zh-CN" altLang="en-US" sz="1600" dirty="0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zh-CN" sz="1600">
                <a:latin typeface="Times New Roman" panose="02020603050405020304" pitchFamily="18" charset="0"/>
              </a:rPr>
              <a:t>5</a:t>
            </a:r>
            <a:r>
              <a:rPr lang="zh-CN" altLang="en-US" sz="1600" dirty="0">
                <a:latin typeface="Times New Roman" panose="02020603050405020304" pitchFamily="18" charset="0"/>
              </a:rPr>
              <a:t>．热脱扣器</a:t>
            </a:r>
            <a:r>
              <a:rPr lang="en-US" altLang="zh-CN" sz="1600">
                <a:latin typeface="Times New Roman" panose="02020603050405020304" pitchFamily="18" charset="0"/>
              </a:rPr>
              <a:t>6</a:t>
            </a:r>
            <a:r>
              <a:rPr lang="zh-CN" altLang="en-US" sz="1600" dirty="0">
                <a:latin typeface="Times New Roman" panose="02020603050405020304" pitchFamily="18" charset="0"/>
              </a:rPr>
              <a:t>．失压脱扣器 </a:t>
            </a:r>
            <a:r>
              <a:rPr lang="en-US" altLang="zh-CN" sz="1600">
                <a:latin typeface="Times New Roman" panose="02020603050405020304" pitchFamily="18" charset="0"/>
              </a:rPr>
              <a:t>7</a:t>
            </a:r>
            <a:r>
              <a:rPr lang="zh-CN" altLang="en-US" sz="1600" dirty="0">
                <a:latin typeface="Times New Roman" panose="02020603050405020304" pitchFamily="18" charset="0"/>
              </a:rPr>
              <a:t>．按钮</a:t>
            </a:r>
            <a:endParaRPr lang="zh-CN" altLang="en-US" sz="1600" dirty="0">
              <a:latin typeface="Times New Roman" panose="02020603050405020304" pitchFamily="18" charset="0"/>
            </a:endParaRPr>
          </a:p>
        </p:txBody>
      </p:sp>
      <p:sp>
        <p:nvSpPr>
          <p:cNvPr id="263175" name="AutoShape 12"/>
          <p:cNvSpPr/>
          <p:nvPr/>
        </p:nvSpPr>
        <p:spPr>
          <a:xfrm>
            <a:off x="8839200" y="838200"/>
            <a:ext cx="1600200" cy="1752600"/>
          </a:xfrm>
          <a:prstGeom prst="wedgeRoundRectCallout">
            <a:avLst>
              <a:gd name="adj1" fmla="val -66866"/>
              <a:gd name="adj2" fmla="val 54801"/>
              <a:gd name="adj3" fmla="val 16667"/>
            </a:avLst>
          </a:prstGeom>
          <a:solidFill>
            <a:schemeClr val="accent1"/>
          </a:solidFill>
          <a:ln w="9525">
            <a:noFill/>
          </a:ln>
        </p:spPr>
        <p:txBody>
          <a:bodyPr anchor="ctr" anchorCtr="0"/>
          <a:lstStyle/>
          <a:p>
            <a:pPr algn="ctr" eaLnBrk="1" hangingPunct="1"/>
            <a:r>
              <a:rPr lang="zh-CN" altLang="en-US" sz="2000" b="1" dirty="0">
                <a:latin typeface="楷体_GB2312" pitchFamily="1" charset="-122"/>
                <a:ea typeface="楷体_GB2312" pitchFamily="1" charset="-122"/>
              </a:rPr>
              <a:t>远距离跳闸，对电路不起保护作用</a:t>
            </a:r>
            <a:endParaRPr lang="zh-CN" altLang="en-US" sz="2000" b="1" dirty="0">
              <a:latin typeface="楷体_GB2312" pitchFamily="1" charset="-122"/>
              <a:ea typeface="楷体_GB2312" pitchFamily="1" charset="-122"/>
            </a:endParaRPr>
          </a:p>
        </p:txBody>
      </p:sp>
    </p:spTree>
  </p:cSld>
  <p:clrMapOvr>
    <a:masterClrMapping/>
  </p:clrMapOvr>
  <p:transition spd="slow">
    <p:strips dir="l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0" hangingPunct="0"/>
            <a:fld id="{9A0DB2DC-4C9A-4742-B13C-FB6460FD3503}" type="slidenum">
              <a:rPr lang="zh-CN" altLang="en-US" dirty="0"/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264194" name="Rectangle 2">
            <a:hlinkClick r:id="" action="ppaction://noaction"/>
          </p:cNvPr>
          <p:cNvSpPr/>
          <p:nvPr/>
        </p:nvSpPr>
        <p:spPr>
          <a:xfrm>
            <a:off x="2362200" y="4038600"/>
            <a:ext cx="106680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pPr algn="ctr" eaLnBrk="1" hangingPunct="1"/>
            <a:endParaRPr lang="zh-CN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264195" name="Rectangle 3"/>
          <p:cNvSpPr/>
          <p:nvPr/>
        </p:nvSpPr>
        <p:spPr>
          <a:xfrm>
            <a:off x="3790950" y="1368425"/>
            <a:ext cx="91440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/>
            <a:endParaRPr lang="zh-CN" altLang="en-US" sz="2400" dirty="0">
              <a:latin typeface="Times New Roman" panose="02020603050405020304" pitchFamily="18" charset="0"/>
            </a:endParaRPr>
          </a:p>
        </p:txBody>
      </p:sp>
      <p:pic>
        <p:nvPicPr>
          <p:cNvPr id="264196" name="Picture 4"/>
          <p:cNvPicPr>
            <a:picLocks noChangeAspect="1"/>
          </p:cNvPicPr>
          <p:nvPr/>
        </p:nvPicPr>
        <p:blipFill>
          <a:blip r:embed="rId1"/>
          <a:srcRect b="12962"/>
          <a:stretch>
            <a:fillRect/>
          </a:stretch>
        </p:blipFill>
        <p:spPr>
          <a:xfrm>
            <a:off x="3352800" y="990600"/>
            <a:ext cx="5410200" cy="4114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4197" name="Text Box 5"/>
          <p:cNvSpPr txBox="1"/>
          <p:nvPr/>
        </p:nvSpPr>
        <p:spPr>
          <a:xfrm>
            <a:off x="3359150" y="5805488"/>
            <a:ext cx="5410200" cy="460375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zh-CN" altLang="en-US" sz="2400" b="1" dirty="0">
                <a:solidFill>
                  <a:srgbClr val="003366"/>
                </a:solidFill>
                <a:latin typeface="Times New Roman" panose="02020603050405020304" pitchFamily="18" charset="0"/>
                <a:ea typeface="楷体_GB2312" pitchFamily="1" charset="-122"/>
              </a:rPr>
              <a:t>塑壳式低压断路器原理图</a:t>
            </a:r>
            <a:endParaRPr lang="zh-CN" altLang="en-US" sz="2400" b="1" dirty="0">
              <a:solidFill>
                <a:srgbClr val="003366"/>
              </a:solidFill>
              <a:latin typeface="Times New Roman" panose="02020603050405020304" pitchFamily="18" charset="0"/>
              <a:ea typeface="楷体_GB2312" pitchFamily="1" charset="-122"/>
            </a:endParaRPr>
          </a:p>
        </p:txBody>
      </p:sp>
      <p:sp>
        <p:nvSpPr>
          <p:cNvPr id="264198" name="Text Box 6"/>
          <p:cNvSpPr txBox="1"/>
          <p:nvPr/>
        </p:nvSpPr>
        <p:spPr>
          <a:xfrm>
            <a:off x="3352800" y="5105400"/>
            <a:ext cx="5395913" cy="706755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zh-CN" sz="1600">
                <a:latin typeface="Times New Roman" panose="02020603050405020304" pitchFamily="18" charset="0"/>
              </a:rPr>
              <a:t>1</a:t>
            </a:r>
            <a:r>
              <a:rPr lang="zh-CN" altLang="en-US" sz="1600" dirty="0">
                <a:latin typeface="Times New Roman" panose="02020603050405020304" pitchFamily="18" charset="0"/>
              </a:rPr>
              <a:t>．主触头</a:t>
            </a:r>
            <a:r>
              <a:rPr lang="en-US" altLang="zh-CN" sz="1600">
                <a:latin typeface="Times New Roman" panose="02020603050405020304" pitchFamily="18" charset="0"/>
              </a:rPr>
              <a:t>2</a:t>
            </a:r>
            <a:r>
              <a:rPr lang="zh-CN" altLang="en-US" sz="1600" dirty="0">
                <a:latin typeface="Times New Roman" panose="02020603050405020304" pitchFamily="18" charset="0"/>
              </a:rPr>
              <a:t>．自由脱扣器</a:t>
            </a:r>
            <a:r>
              <a:rPr lang="en-US" altLang="zh-CN" sz="1600">
                <a:latin typeface="Times New Roman" panose="02020603050405020304" pitchFamily="18" charset="0"/>
              </a:rPr>
              <a:t>3</a:t>
            </a:r>
            <a:r>
              <a:rPr lang="zh-CN" altLang="en-US" sz="1600" dirty="0">
                <a:latin typeface="Times New Roman" panose="02020603050405020304" pitchFamily="18" charset="0"/>
              </a:rPr>
              <a:t>．过电流脱扣器</a:t>
            </a:r>
            <a:r>
              <a:rPr lang="en-US" altLang="zh-CN" sz="1600">
                <a:latin typeface="Times New Roman" panose="02020603050405020304" pitchFamily="18" charset="0"/>
              </a:rPr>
              <a:t>4</a:t>
            </a:r>
            <a:r>
              <a:rPr lang="zh-CN" altLang="en-US" sz="1600" dirty="0">
                <a:latin typeface="Times New Roman" panose="02020603050405020304" pitchFamily="18" charset="0"/>
              </a:rPr>
              <a:t>．分励脱扣器</a:t>
            </a:r>
            <a:endParaRPr lang="zh-CN" altLang="en-US" sz="1600" dirty="0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zh-CN" sz="1600">
                <a:latin typeface="Times New Roman" panose="02020603050405020304" pitchFamily="18" charset="0"/>
              </a:rPr>
              <a:t>5</a:t>
            </a:r>
            <a:r>
              <a:rPr lang="zh-CN" altLang="en-US" sz="1600" dirty="0">
                <a:latin typeface="Times New Roman" panose="02020603050405020304" pitchFamily="18" charset="0"/>
              </a:rPr>
              <a:t>．热脱扣器</a:t>
            </a:r>
            <a:r>
              <a:rPr lang="en-US" altLang="zh-CN" sz="1600">
                <a:latin typeface="Times New Roman" panose="02020603050405020304" pitchFamily="18" charset="0"/>
              </a:rPr>
              <a:t>6</a:t>
            </a:r>
            <a:r>
              <a:rPr lang="zh-CN" altLang="en-US" sz="1600" dirty="0">
                <a:latin typeface="Times New Roman" panose="02020603050405020304" pitchFamily="18" charset="0"/>
              </a:rPr>
              <a:t>．失压脱扣器 </a:t>
            </a:r>
            <a:r>
              <a:rPr lang="en-US" altLang="zh-CN" sz="1600">
                <a:latin typeface="Times New Roman" panose="02020603050405020304" pitchFamily="18" charset="0"/>
              </a:rPr>
              <a:t>7</a:t>
            </a:r>
            <a:r>
              <a:rPr lang="zh-CN" altLang="en-US" sz="1600" dirty="0">
                <a:latin typeface="Times New Roman" panose="02020603050405020304" pitchFamily="18" charset="0"/>
              </a:rPr>
              <a:t>．按钮</a:t>
            </a:r>
            <a:endParaRPr lang="zh-CN" altLang="en-US" sz="1600" dirty="0">
              <a:latin typeface="Times New Roman" panose="02020603050405020304" pitchFamily="18" charset="0"/>
            </a:endParaRPr>
          </a:p>
        </p:txBody>
      </p:sp>
      <p:sp>
        <p:nvSpPr>
          <p:cNvPr id="264199" name="AutoShape 7"/>
          <p:cNvSpPr/>
          <p:nvPr/>
        </p:nvSpPr>
        <p:spPr>
          <a:xfrm>
            <a:off x="8991600" y="1676400"/>
            <a:ext cx="1371600" cy="1447800"/>
          </a:xfrm>
          <a:prstGeom prst="wedgeRoundRectCallout">
            <a:avLst>
              <a:gd name="adj1" fmla="val -194213"/>
              <a:gd name="adj2" fmla="val 90023"/>
              <a:gd name="adj3" fmla="val 16667"/>
            </a:avLst>
          </a:prstGeom>
          <a:solidFill>
            <a:schemeClr val="accent1"/>
          </a:solidFill>
          <a:ln w="9525">
            <a:noFill/>
          </a:ln>
        </p:spPr>
        <p:txBody>
          <a:bodyPr anchor="ctr" anchorCtr="0"/>
          <a:lstStyle/>
          <a:p>
            <a:pPr algn="ctr" eaLnBrk="1" hangingPunct="1"/>
            <a:r>
              <a:rPr lang="zh-CN" altLang="en-US" sz="2000" b="1" dirty="0">
                <a:latin typeface="楷体_GB2312" pitchFamily="1" charset="-122"/>
                <a:ea typeface="楷体_GB2312" pitchFamily="1" charset="-122"/>
              </a:rPr>
              <a:t>线路过载保护</a:t>
            </a:r>
            <a:endParaRPr lang="zh-CN" altLang="en-US" sz="2000" b="1" dirty="0">
              <a:latin typeface="楷体_GB2312" pitchFamily="1" charset="-122"/>
              <a:ea typeface="楷体_GB2312" pitchFamily="1" charset="-122"/>
            </a:endParaRPr>
          </a:p>
        </p:txBody>
      </p:sp>
    </p:spTree>
  </p:cSld>
  <p:clrMapOvr>
    <a:masterClrMapping/>
  </p:clrMapOvr>
  <p:transition spd="slow">
    <p:strips dir="l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0" hangingPunct="0"/>
            <a:fld id="{9A0DB2DC-4C9A-4742-B13C-FB6460FD3503}" type="slidenum">
              <a:rPr lang="zh-CN" altLang="en-US" dirty="0"/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265218" name="Rectangle 2">
            <a:hlinkClick r:id="" action="ppaction://noaction"/>
          </p:cNvPr>
          <p:cNvSpPr/>
          <p:nvPr/>
        </p:nvSpPr>
        <p:spPr>
          <a:xfrm>
            <a:off x="2362200" y="4038600"/>
            <a:ext cx="106680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pPr algn="ctr" eaLnBrk="1" hangingPunct="1"/>
            <a:endParaRPr lang="zh-CN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265219" name="Rectangle 3"/>
          <p:cNvSpPr/>
          <p:nvPr/>
        </p:nvSpPr>
        <p:spPr>
          <a:xfrm>
            <a:off x="3790950" y="1368425"/>
            <a:ext cx="91440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/>
            <a:endParaRPr lang="zh-CN" altLang="en-US" sz="2400" dirty="0">
              <a:latin typeface="Times New Roman" panose="02020603050405020304" pitchFamily="18" charset="0"/>
            </a:endParaRPr>
          </a:p>
        </p:txBody>
      </p:sp>
      <p:pic>
        <p:nvPicPr>
          <p:cNvPr id="265220" name="Picture 4"/>
          <p:cNvPicPr>
            <a:picLocks noChangeAspect="1"/>
          </p:cNvPicPr>
          <p:nvPr/>
        </p:nvPicPr>
        <p:blipFill>
          <a:blip r:embed="rId1"/>
          <a:srcRect b="12962"/>
          <a:stretch>
            <a:fillRect/>
          </a:stretch>
        </p:blipFill>
        <p:spPr>
          <a:xfrm>
            <a:off x="3352800" y="990600"/>
            <a:ext cx="5410200" cy="4114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5221" name="Text Box 5"/>
          <p:cNvSpPr txBox="1"/>
          <p:nvPr/>
        </p:nvSpPr>
        <p:spPr>
          <a:xfrm>
            <a:off x="3352800" y="5791200"/>
            <a:ext cx="5410200" cy="460375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zh-CN" altLang="en-US" sz="2400" b="1" dirty="0">
                <a:solidFill>
                  <a:srgbClr val="003366"/>
                </a:solidFill>
                <a:latin typeface="Times New Roman" panose="02020603050405020304" pitchFamily="18" charset="0"/>
                <a:ea typeface="楷体_GB2312" pitchFamily="1" charset="-122"/>
              </a:rPr>
              <a:t>塑壳式低压断路器原理图</a:t>
            </a:r>
            <a:endParaRPr lang="zh-CN" altLang="en-US" sz="2400" b="1" dirty="0">
              <a:solidFill>
                <a:srgbClr val="003366"/>
              </a:solidFill>
              <a:latin typeface="Times New Roman" panose="02020603050405020304" pitchFamily="18" charset="0"/>
              <a:ea typeface="楷体_GB2312" pitchFamily="1" charset="-122"/>
            </a:endParaRPr>
          </a:p>
        </p:txBody>
      </p:sp>
      <p:sp>
        <p:nvSpPr>
          <p:cNvPr id="265222" name="Text Box 6"/>
          <p:cNvSpPr txBox="1"/>
          <p:nvPr/>
        </p:nvSpPr>
        <p:spPr>
          <a:xfrm>
            <a:off x="3352800" y="5105400"/>
            <a:ext cx="5395913" cy="706755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zh-CN" sz="1600">
                <a:latin typeface="Times New Roman" panose="02020603050405020304" pitchFamily="18" charset="0"/>
              </a:rPr>
              <a:t>1</a:t>
            </a:r>
            <a:r>
              <a:rPr lang="zh-CN" altLang="en-US" sz="1600" dirty="0">
                <a:latin typeface="Times New Roman" panose="02020603050405020304" pitchFamily="18" charset="0"/>
              </a:rPr>
              <a:t>．主触头</a:t>
            </a:r>
            <a:r>
              <a:rPr lang="en-US" altLang="zh-CN" sz="1600">
                <a:latin typeface="Times New Roman" panose="02020603050405020304" pitchFamily="18" charset="0"/>
              </a:rPr>
              <a:t>2</a:t>
            </a:r>
            <a:r>
              <a:rPr lang="zh-CN" altLang="en-US" sz="1600" dirty="0">
                <a:latin typeface="Times New Roman" panose="02020603050405020304" pitchFamily="18" charset="0"/>
              </a:rPr>
              <a:t>．自由脱扣器 </a:t>
            </a:r>
            <a:r>
              <a:rPr lang="en-US" altLang="zh-CN" sz="1600">
                <a:solidFill>
                  <a:schemeClr val="accent2"/>
                </a:solidFill>
                <a:latin typeface="Times New Roman" panose="02020603050405020304" pitchFamily="18" charset="0"/>
              </a:rPr>
              <a:t>3</a:t>
            </a:r>
            <a:r>
              <a:rPr lang="zh-CN" altLang="en-US" sz="1600" dirty="0">
                <a:solidFill>
                  <a:schemeClr val="accent2"/>
                </a:solidFill>
                <a:latin typeface="Times New Roman" panose="02020603050405020304" pitchFamily="18" charset="0"/>
              </a:rPr>
              <a:t>．过电流脱扣器 </a:t>
            </a:r>
            <a:r>
              <a:rPr lang="en-US" altLang="zh-CN" sz="1600">
                <a:solidFill>
                  <a:schemeClr val="accent2"/>
                </a:solidFill>
                <a:latin typeface="Times New Roman" panose="02020603050405020304" pitchFamily="18" charset="0"/>
              </a:rPr>
              <a:t>4</a:t>
            </a:r>
            <a:r>
              <a:rPr lang="zh-CN" altLang="en-US" sz="1600" dirty="0">
                <a:solidFill>
                  <a:schemeClr val="accent2"/>
                </a:solidFill>
                <a:latin typeface="Times New Roman" panose="02020603050405020304" pitchFamily="18" charset="0"/>
              </a:rPr>
              <a:t>．分励脱扣器</a:t>
            </a:r>
            <a:endParaRPr lang="zh-CN" altLang="en-US" sz="1600" dirty="0">
              <a:solidFill>
                <a:schemeClr val="accent2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zh-CN" sz="1600">
                <a:solidFill>
                  <a:schemeClr val="accent2"/>
                </a:solidFill>
                <a:latin typeface="Times New Roman" panose="02020603050405020304" pitchFamily="18" charset="0"/>
              </a:rPr>
              <a:t>5</a:t>
            </a:r>
            <a:r>
              <a:rPr lang="zh-CN" altLang="en-US" sz="1600" dirty="0">
                <a:solidFill>
                  <a:schemeClr val="accent2"/>
                </a:solidFill>
                <a:latin typeface="Times New Roman" panose="02020603050405020304" pitchFamily="18" charset="0"/>
              </a:rPr>
              <a:t>．热脱扣器</a:t>
            </a:r>
            <a:r>
              <a:rPr lang="en-US" altLang="zh-CN" sz="1600">
                <a:solidFill>
                  <a:schemeClr val="accent2"/>
                </a:solidFill>
                <a:latin typeface="Times New Roman" panose="02020603050405020304" pitchFamily="18" charset="0"/>
              </a:rPr>
              <a:t>6</a:t>
            </a:r>
            <a:r>
              <a:rPr lang="zh-CN" altLang="en-US" sz="1600" dirty="0">
                <a:solidFill>
                  <a:schemeClr val="accent2"/>
                </a:solidFill>
                <a:latin typeface="Times New Roman" panose="02020603050405020304" pitchFamily="18" charset="0"/>
              </a:rPr>
              <a:t>．失压脱扣器</a:t>
            </a:r>
            <a:r>
              <a:rPr lang="zh-CN" altLang="en-US" sz="1600" dirty="0">
                <a:latin typeface="Times New Roman" panose="02020603050405020304" pitchFamily="18" charset="0"/>
              </a:rPr>
              <a:t> </a:t>
            </a:r>
            <a:r>
              <a:rPr lang="en-US" altLang="zh-CN" sz="1600">
                <a:latin typeface="Times New Roman" panose="02020603050405020304" pitchFamily="18" charset="0"/>
              </a:rPr>
              <a:t>7</a:t>
            </a:r>
            <a:r>
              <a:rPr lang="zh-CN" altLang="en-US" sz="1600" dirty="0">
                <a:latin typeface="Times New Roman" panose="02020603050405020304" pitchFamily="18" charset="0"/>
              </a:rPr>
              <a:t>．按钮</a:t>
            </a:r>
            <a:endParaRPr lang="zh-CN" altLang="en-US" sz="1600" dirty="0">
              <a:latin typeface="Times New Roman" panose="02020603050405020304" pitchFamily="18" charset="0"/>
            </a:endParaRPr>
          </a:p>
        </p:txBody>
      </p:sp>
      <p:sp>
        <p:nvSpPr>
          <p:cNvPr id="265223" name="Rectangle 7"/>
          <p:cNvSpPr/>
          <p:nvPr/>
        </p:nvSpPr>
        <p:spPr>
          <a:xfrm>
            <a:off x="7391400" y="5029200"/>
            <a:ext cx="1447800" cy="381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pPr algn="ctr" eaLnBrk="1" hangingPunct="1"/>
            <a:endParaRPr lang="zh-CN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265224" name="Rectangle 8"/>
          <p:cNvSpPr/>
          <p:nvPr/>
        </p:nvSpPr>
        <p:spPr>
          <a:xfrm>
            <a:off x="5715000" y="5105400"/>
            <a:ext cx="1524000" cy="3048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pPr algn="ctr" eaLnBrk="1" hangingPunct="1"/>
            <a:endParaRPr lang="zh-CN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265225" name="AutoShape 9"/>
          <p:cNvSpPr/>
          <p:nvPr/>
        </p:nvSpPr>
        <p:spPr>
          <a:xfrm>
            <a:off x="8839200" y="2057400"/>
            <a:ext cx="1447800" cy="1447800"/>
          </a:xfrm>
          <a:prstGeom prst="wedgeRoundRectCallout">
            <a:avLst>
              <a:gd name="adj1" fmla="val -87282"/>
              <a:gd name="adj2" fmla="val 52083"/>
              <a:gd name="adj3" fmla="val 16667"/>
            </a:avLst>
          </a:prstGeom>
          <a:solidFill>
            <a:schemeClr val="accent1"/>
          </a:solidFill>
          <a:ln w="9525">
            <a:noFill/>
          </a:ln>
        </p:spPr>
        <p:txBody>
          <a:bodyPr anchor="ctr" anchorCtr="0"/>
          <a:lstStyle/>
          <a:p>
            <a:pPr algn="ctr" eaLnBrk="1" hangingPunct="1"/>
            <a:r>
              <a:rPr lang="zh-CN" altLang="en-US" sz="2000" b="1" dirty="0">
                <a:latin typeface="楷体_GB2312" pitchFamily="1" charset="-122"/>
                <a:ea typeface="楷体_GB2312" pitchFamily="1" charset="-122"/>
              </a:rPr>
              <a:t>电动机的失压保护</a:t>
            </a:r>
            <a:endParaRPr lang="zh-CN" altLang="en-US" sz="2000" b="1" dirty="0">
              <a:latin typeface="楷体_GB2312" pitchFamily="1" charset="-122"/>
              <a:ea typeface="楷体_GB2312" pitchFamily="1" charset="-122"/>
            </a:endParaRPr>
          </a:p>
        </p:txBody>
      </p:sp>
    </p:spTree>
  </p:cSld>
  <p:clrMapOvr>
    <a:masterClrMapping/>
  </p:clrMapOvr>
  <p:transition spd="slow">
    <p:strips dir="l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0" hangingPunct="0"/>
            <a:fld id="{9A0DB2DC-4C9A-4742-B13C-FB6460FD3503}" type="slidenum">
              <a:rPr lang="zh-CN" altLang="en-US" dirty="0"/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247810" name="Text Box 5"/>
          <p:cNvSpPr txBox="1"/>
          <p:nvPr/>
        </p:nvSpPr>
        <p:spPr>
          <a:xfrm>
            <a:off x="2286000" y="762000"/>
            <a:ext cx="7620000" cy="7067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zh-CN" altLang="en-US" sz="4000" b="1" dirty="0">
                <a:latin typeface="隶书" panose="02010509060101010101" pitchFamily="49" charset="-122"/>
                <a:ea typeface="隶书" panose="02010509060101010101" pitchFamily="49" charset="-122"/>
              </a:rPr>
              <a:t>低压电气设备</a:t>
            </a:r>
            <a:r>
              <a:rPr lang="zh-CN" altLang="en-US" sz="2400" b="1" dirty="0">
                <a:latin typeface="Times New Roman" panose="02020603050405020304" pitchFamily="18" charset="0"/>
              </a:rPr>
              <a:t> </a:t>
            </a:r>
            <a:endParaRPr lang="zh-CN" altLang="en-US" sz="2400" b="1" dirty="0">
              <a:latin typeface="Times New Roman" panose="02020603050405020304" pitchFamily="18" charset="0"/>
            </a:endParaRPr>
          </a:p>
        </p:txBody>
      </p:sp>
      <p:sp>
        <p:nvSpPr>
          <p:cNvPr id="247811" name="Rectangle 10"/>
          <p:cNvSpPr/>
          <p:nvPr/>
        </p:nvSpPr>
        <p:spPr>
          <a:xfrm>
            <a:off x="2438400" y="1522413"/>
            <a:ext cx="4724400" cy="4000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ctr" anchorCtr="0">
            <a:spAutoFit/>
          </a:bodyPr>
          <a:lstStyle/>
          <a:p>
            <a:pPr eaLnBrk="1" hangingPunct="1"/>
            <a:r>
              <a:rPr lang="zh-CN" altLang="en-US" sz="2600" b="1" dirty="0">
                <a:solidFill>
                  <a:srgbClr val="006666"/>
                </a:solidFill>
                <a:latin typeface="楷体_GB2312" pitchFamily="1" charset="-122"/>
                <a:ea typeface="楷体_GB2312" pitchFamily="1" charset="-122"/>
              </a:rPr>
              <a:t>第一节 低压电器的基本知识</a:t>
            </a:r>
            <a:endParaRPr lang="zh-CN" altLang="en-US" sz="2600" b="1" dirty="0">
              <a:solidFill>
                <a:srgbClr val="006666"/>
              </a:solidFill>
              <a:latin typeface="楷体_GB2312" pitchFamily="1" charset="-122"/>
              <a:ea typeface="楷体_GB2312" pitchFamily="1" charset="-122"/>
            </a:endParaRPr>
          </a:p>
        </p:txBody>
      </p:sp>
      <p:sp>
        <p:nvSpPr>
          <p:cNvPr id="247812" name="Rectangle 11"/>
          <p:cNvSpPr/>
          <p:nvPr/>
        </p:nvSpPr>
        <p:spPr>
          <a:xfrm>
            <a:off x="2438400" y="2132013"/>
            <a:ext cx="2895600" cy="4000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ctr" anchorCtr="0">
            <a:spAutoFit/>
          </a:bodyPr>
          <a:lstStyle/>
          <a:p>
            <a:pPr eaLnBrk="1" hangingPunct="1"/>
            <a:r>
              <a:rPr lang="zh-CN" altLang="en-US" sz="2600" b="1" dirty="0">
                <a:solidFill>
                  <a:srgbClr val="006666"/>
                </a:solidFill>
                <a:latin typeface="楷体_GB2312" pitchFamily="1" charset="-122"/>
                <a:ea typeface="楷体_GB2312" pitchFamily="1" charset="-122"/>
              </a:rPr>
              <a:t>第二节 开关电器</a:t>
            </a:r>
            <a:endParaRPr lang="zh-CN" altLang="en-US" sz="2600" b="1" dirty="0">
              <a:solidFill>
                <a:srgbClr val="006666"/>
              </a:solidFill>
              <a:latin typeface="楷体_GB2312" pitchFamily="1" charset="-122"/>
              <a:ea typeface="楷体_GB2312" pitchFamily="1" charset="-122"/>
            </a:endParaRPr>
          </a:p>
        </p:txBody>
      </p:sp>
      <p:sp>
        <p:nvSpPr>
          <p:cNvPr id="247813" name="Rectangle 12"/>
          <p:cNvSpPr/>
          <p:nvPr/>
        </p:nvSpPr>
        <p:spPr>
          <a:xfrm>
            <a:off x="2438400" y="2741613"/>
            <a:ext cx="2286000" cy="4000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ctr" anchorCtr="0">
            <a:spAutoFit/>
          </a:bodyPr>
          <a:lstStyle/>
          <a:p>
            <a:pPr eaLnBrk="1" hangingPunct="1"/>
            <a:r>
              <a:rPr lang="zh-CN" altLang="en-US" sz="2600" b="1" dirty="0">
                <a:solidFill>
                  <a:srgbClr val="006666"/>
                </a:solidFill>
                <a:latin typeface="楷体_GB2312" pitchFamily="1" charset="-122"/>
                <a:ea typeface="楷体_GB2312" pitchFamily="1" charset="-122"/>
              </a:rPr>
              <a:t>第三节 接触器</a:t>
            </a:r>
            <a:endParaRPr lang="zh-CN" altLang="en-US" sz="2600" b="1" dirty="0">
              <a:solidFill>
                <a:srgbClr val="006666"/>
              </a:solidFill>
              <a:latin typeface="楷体_GB2312" pitchFamily="1" charset="-122"/>
              <a:ea typeface="楷体_GB2312" pitchFamily="1" charset="-122"/>
            </a:endParaRPr>
          </a:p>
        </p:txBody>
      </p:sp>
      <p:sp>
        <p:nvSpPr>
          <p:cNvPr id="247814" name="Rectangle 13"/>
          <p:cNvSpPr/>
          <p:nvPr/>
        </p:nvSpPr>
        <p:spPr>
          <a:xfrm>
            <a:off x="2438400" y="3351213"/>
            <a:ext cx="2286000" cy="4000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ctr" anchorCtr="0">
            <a:spAutoFit/>
          </a:bodyPr>
          <a:lstStyle/>
          <a:p>
            <a:pPr eaLnBrk="1" hangingPunct="1"/>
            <a:r>
              <a:rPr lang="zh-CN" altLang="en-US" sz="2600" b="1" dirty="0">
                <a:solidFill>
                  <a:srgbClr val="006666"/>
                </a:solidFill>
                <a:latin typeface="楷体_GB2312" pitchFamily="1" charset="-122"/>
                <a:ea typeface="楷体_GB2312" pitchFamily="1" charset="-122"/>
              </a:rPr>
              <a:t>第四节 继电器</a:t>
            </a:r>
            <a:endParaRPr lang="zh-CN" altLang="en-US" sz="2600" b="1" dirty="0">
              <a:solidFill>
                <a:srgbClr val="006666"/>
              </a:solidFill>
              <a:latin typeface="楷体_GB2312" pitchFamily="1" charset="-122"/>
              <a:ea typeface="楷体_GB2312" pitchFamily="1" charset="-122"/>
            </a:endParaRPr>
          </a:p>
        </p:txBody>
      </p:sp>
      <p:sp>
        <p:nvSpPr>
          <p:cNvPr id="247815" name="Rectangle 14"/>
          <p:cNvSpPr/>
          <p:nvPr/>
        </p:nvSpPr>
        <p:spPr>
          <a:xfrm>
            <a:off x="2438400" y="3960813"/>
            <a:ext cx="2286000" cy="4000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ctr" anchorCtr="0">
            <a:spAutoFit/>
          </a:bodyPr>
          <a:lstStyle/>
          <a:p>
            <a:pPr eaLnBrk="1" hangingPunct="1"/>
            <a:r>
              <a:rPr lang="zh-CN" altLang="en-US" sz="2600" b="1" dirty="0">
                <a:solidFill>
                  <a:srgbClr val="006666"/>
                </a:solidFill>
                <a:latin typeface="楷体_GB2312" pitchFamily="1" charset="-122"/>
                <a:ea typeface="楷体_GB2312" pitchFamily="1" charset="-122"/>
              </a:rPr>
              <a:t>第五节 熔断器</a:t>
            </a:r>
            <a:endParaRPr lang="zh-CN" altLang="en-US" sz="2600" b="1" dirty="0">
              <a:solidFill>
                <a:srgbClr val="006666"/>
              </a:solidFill>
              <a:latin typeface="楷体_GB2312" pitchFamily="1" charset="-122"/>
              <a:ea typeface="楷体_GB2312" pitchFamily="1" charset="-122"/>
            </a:endParaRPr>
          </a:p>
        </p:txBody>
      </p:sp>
      <p:sp>
        <p:nvSpPr>
          <p:cNvPr id="247816" name="Rectangle 15"/>
          <p:cNvSpPr/>
          <p:nvPr/>
        </p:nvSpPr>
        <p:spPr>
          <a:xfrm>
            <a:off x="2438400" y="4570413"/>
            <a:ext cx="2578100" cy="4000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ctr" anchorCtr="0">
            <a:spAutoFit/>
          </a:bodyPr>
          <a:lstStyle/>
          <a:p>
            <a:pPr eaLnBrk="1" hangingPunct="1"/>
            <a:r>
              <a:rPr lang="zh-CN" altLang="en-US" sz="2600" b="1" dirty="0">
                <a:solidFill>
                  <a:srgbClr val="006666"/>
                </a:solidFill>
                <a:latin typeface="楷体_GB2312" pitchFamily="1" charset="-122"/>
                <a:ea typeface="楷体_GB2312" pitchFamily="1" charset="-122"/>
              </a:rPr>
              <a:t>第六节 主令电器</a:t>
            </a:r>
            <a:endParaRPr lang="zh-CN" altLang="en-US" sz="2600" b="1" dirty="0">
              <a:solidFill>
                <a:srgbClr val="006666"/>
              </a:solidFill>
              <a:latin typeface="楷体_GB2312" pitchFamily="1" charset="-122"/>
              <a:ea typeface="楷体_GB2312" pitchFamily="1" charset="-122"/>
            </a:endParaRPr>
          </a:p>
        </p:txBody>
      </p:sp>
    </p:spTree>
  </p:cSld>
  <p:clrMapOvr>
    <a:masterClrMapping/>
  </p:clrMapOvr>
  <p:transition spd="slow">
    <p:strips dir="l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0" hangingPunct="0"/>
            <a:fld id="{9A0DB2DC-4C9A-4742-B13C-FB6460FD3503}" type="slidenum">
              <a:rPr lang="zh-CN" altLang="en-US" dirty="0"/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  <p:pic>
        <p:nvPicPr>
          <p:cNvPr id="266242" name="Picture 2" descr="cpzs1-cp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7400" y="1219200"/>
            <a:ext cx="1714500" cy="2114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243" name="Picture 4" descr="ProUploa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4724400"/>
            <a:ext cx="1620838" cy="14938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244" name="Picture 9" descr="d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0" y="685800"/>
            <a:ext cx="1714500" cy="2079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245" name="Picture 10" descr="d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4800" y="533400"/>
            <a:ext cx="1946275" cy="2289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246" name="Picture 11" descr="d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3800" y="685800"/>
            <a:ext cx="1541463" cy="2209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247" name="Picture 12" descr="d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76800" y="2895600"/>
            <a:ext cx="1714500" cy="18748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248" name="Picture 13" descr="d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05600" y="2667000"/>
            <a:ext cx="1981200" cy="1981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249" name="Picture 14" descr="d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63000" y="2819400"/>
            <a:ext cx="1577975" cy="175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250" name="Picture 15" descr="d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33600" y="3657600"/>
            <a:ext cx="2057400" cy="2286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251" name="Picture 18" descr="塑料外壳式断路器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77000" y="4572000"/>
            <a:ext cx="1173163" cy="1371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252" name="Picture 19" descr="漏电断路器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610600" y="4495800"/>
            <a:ext cx="1219200" cy="1219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strips dir="l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0" hangingPunct="0"/>
            <a:fld id="{9A0DB2DC-4C9A-4742-B13C-FB6460FD3503}" type="slidenum">
              <a:rPr lang="zh-CN" altLang="en-US" dirty="0"/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267266" name="Rectangle 7"/>
          <p:cNvSpPr/>
          <p:nvPr/>
        </p:nvSpPr>
        <p:spPr>
          <a:xfrm>
            <a:off x="2640013" y="2708275"/>
            <a:ext cx="7343775" cy="28613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zh-CN" altLang="en-US" sz="2400" dirty="0">
                <a:latin typeface="楷体_GB2312" pitchFamily="1" charset="-122"/>
                <a:ea typeface="楷体_GB2312" pitchFamily="1" charset="-122"/>
              </a:rPr>
              <a:t>触头系统：主触头、辅助触头</a:t>
            </a:r>
            <a:endParaRPr lang="zh-CN" altLang="en-US" sz="2400" dirty="0">
              <a:latin typeface="楷体_GB2312" pitchFamily="1" charset="-122"/>
              <a:ea typeface="楷体_GB2312" pitchFamily="1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2400" dirty="0">
                <a:solidFill>
                  <a:srgbClr val="FF00FF"/>
                </a:solidFill>
                <a:latin typeface="楷体_GB2312" pitchFamily="1" charset="-122"/>
                <a:ea typeface="楷体_GB2312" pitchFamily="1" charset="-122"/>
              </a:rPr>
              <a:t>     </a:t>
            </a:r>
            <a:r>
              <a:rPr lang="zh-CN" altLang="en-US" sz="2400" dirty="0">
                <a:latin typeface="楷体_GB2312" pitchFamily="1" charset="-122"/>
                <a:ea typeface="楷体_GB2312" pitchFamily="1" charset="-122"/>
              </a:rPr>
              <a:t>常开触头（动合触头）</a:t>
            </a:r>
            <a:endParaRPr lang="zh-CN" altLang="en-US" sz="2400" dirty="0">
              <a:latin typeface="楷体_GB2312" pitchFamily="1" charset="-122"/>
              <a:ea typeface="楷体_GB2312" pitchFamily="1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2400" dirty="0">
                <a:latin typeface="楷体_GB2312" pitchFamily="1" charset="-122"/>
                <a:ea typeface="楷体_GB2312" pitchFamily="1" charset="-122"/>
              </a:rPr>
              <a:t>     常闭触头（动断触头）</a:t>
            </a:r>
            <a:endParaRPr lang="zh-CN" altLang="en-US" sz="2400" dirty="0">
              <a:latin typeface="楷体_GB2312" pitchFamily="1" charset="-122"/>
              <a:ea typeface="楷体_GB2312" pitchFamily="1" charset="-122"/>
            </a:endParaRPr>
          </a:p>
          <a:p>
            <a:pPr eaLnBrk="1" hangingPunct="1">
              <a:lnSpc>
                <a:spcPct val="150000"/>
              </a:lnSpc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zh-CN" altLang="en-US" sz="2400" dirty="0">
                <a:latin typeface="楷体_GB2312" pitchFamily="1" charset="-122"/>
                <a:ea typeface="楷体_GB2312" pitchFamily="1" charset="-122"/>
              </a:rPr>
              <a:t>电磁系统：动、静铁芯，吸引线圈和反作用弹簧 </a:t>
            </a:r>
            <a:endParaRPr lang="zh-CN" altLang="en-US" sz="2400" dirty="0">
              <a:latin typeface="楷体_GB2312" pitchFamily="1" charset="-122"/>
              <a:ea typeface="楷体_GB2312" pitchFamily="1" charset="-122"/>
            </a:endParaRPr>
          </a:p>
          <a:p>
            <a:pPr eaLnBrk="1" hangingPunct="1">
              <a:lnSpc>
                <a:spcPct val="150000"/>
              </a:lnSpc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zh-CN" altLang="en-US" sz="2400" dirty="0">
                <a:latin typeface="楷体_GB2312" pitchFamily="1" charset="-122"/>
                <a:ea typeface="楷体_GB2312" pitchFamily="1" charset="-122"/>
              </a:rPr>
              <a:t>灭弧系统：灭弧罩及灭弧栅片灭弧</a:t>
            </a:r>
            <a:endParaRPr lang="zh-CN" altLang="en-US" sz="2400" dirty="0">
              <a:latin typeface="楷体_GB2312" pitchFamily="1" charset="-122"/>
              <a:ea typeface="楷体_GB2312" pitchFamily="1" charset="-122"/>
            </a:endParaRPr>
          </a:p>
        </p:txBody>
      </p:sp>
      <p:sp>
        <p:nvSpPr>
          <p:cNvPr id="267267" name="Rectangle 2"/>
          <p:cNvSpPr>
            <a:spLocks noGrp="1"/>
          </p:cNvSpPr>
          <p:nvPr>
            <p:ph type="title" idx="4294967295"/>
          </p:nvPr>
        </p:nvSpPr>
        <p:spPr>
          <a:xfrm>
            <a:off x="2209800" y="685800"/>
            <a:ext cx="7772400" cy="609600"/>
          </a:xfrm>
        </p:spPr>
        <p:txBody>
          <a:bodyPr vert="horz" wrap="square" lIns="92075" tIns="46038" rIns="92075" bIns="46038" anchor="ctr" anchorCtr="0"/>
          <a:lstStyle/>
          <a:p>
            <a:pPr eaLnBrk="1" hangingPunct="1"/>
            <a:r>
              <a:rPr lang="zh-CN" altLang="en-US" b="1">
                <a:solidFill>
                  <a:srgbClr val="00605E"/>
                </a:solidFill>
              </a:rPr>
              <a:t>第三节  接触器</a:t>
            </a:r>
            <a:endParaRPr lang="zh-CN" altLang="en-US" b="1">
              <a:solidFill>
                <a:srgbClr val="00605E"/>
              </a:solidFill>
            </a:endParaRPr>
          </a:p>
        </p:txBody>
      </p:sp>
      <p:sp>
        <p:nvSpPr>
          <p:cNvPr id="267268" name="Rectangle 8"/>
          <p:cNvSpPr/>
          <p:nvPr/>
        </p:nvSpPr>
        <p:spPr>
          <a:xfrm>
            <a:off x="2590800" y="1981200"/>
            <a:ext cx="1051560" cy="368300"/>
          </a:xfrm>
          <a:prstGeom prst="rect">
            <a:avLst/>
          </a:prstGeom>
          <a:gradFill rotWithShape="1">
            <a:gsLst>
              <a:gs pos="0">
                <a:srgbClr val="00B688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rgbClr val="CC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CN" b="1">
                <a:latin typeface="楷体_GB2312" pitchFamily="1" charset="-122"/>
                <a:ea typeface="楷体_GB2312" pitchFamily="1" charset="-122"/>
              </a:rPr>
              <a:t>1</a:t>
            </a:r>
            <a:r>
              <a:rPr lang="zh-CN" altLang="en-US" b="1" dirty="0">
                <a:latin typeface="楷体_GB2312" pitchFamily="1" charset="-122"/>
                <a:ea typeface="楷体_GB2312" pitchFamily="1" charset="-122"/>
              </a:rPr>
              <a:t>．结构</a:t>
            </a:r>
            <a:r>
              <a:rPr lang="zh-CN" altLang="en-US" sz="1800" dirty="0">
                <a:latin typeface="Arial" panose="020B0604020202020204" pitchFamily="34" charset="0"/>
              </a:rPr>
              <a:t> </a:t>
            </a:r>
            <a:endParaRPr lang="zh-CN" altLang="en-US" sz="1800" dirty="0">
              <a:latin typeface="Arial" panose="020B0604020202020204" pitchFamily="34" charset="0"/>
            </a:endParaRPr>
          </a:p>
        </p:txBody>
      </p:sp>
      <p:pic>
        <p:nvPicPr>
          <p:cNvPr id="267269" name="Picture 9" descr="交流接触器CJX2-1210  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67600" y="1676400"/>
            <a:ext cx="2590800" cy="2590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7270" name="Rectangle 10"/>
          <p:cNvSpPr/>
          <p:nvPr/>
        </p:nvSpPr>
        <p:spPr>
          <a:xfrm>
            <a:off x="2590800" y="1295400"/>
            <a:ext cx="1855470" cy="368300"/>
          </a:xfrm>
          <a:prstGeom prst="rect">
            <a:avLst/>
          </a:prstGeom>
          <a:noFill/>
          <a:ln w="9525" cap="flat" cmpd="sng">
            <a:solidFill>
              <a:srgbClr val="CC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b="1" dirty="0">
                <a:latin typeface="楷体_GB2312" pitchFamily="1" charset="-122"/>
                <a:ea typeface="楷体_GB2312" pitchFamily="1" charset="-122"/>
              </a:rPr>
              <a:t>一、交流接触器</a:t>
            </a:r>
            <a:r>
              <a:rPr lang="zh-CN" altLang="en-US" sz="1800" dirty="0">
                <a:latin typeface="Arial" panose="020B0604020202020204" pitchFamily="34" charset="0"/>
              </a:rPr>
              <a:t> </a:t>
            </a:r>
            <a:endParaRPr lang="zh-CN" altLang="en-US" sz="18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7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26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0" hangingPunct="0"/>
            <a:fld id="{9A0DB2DC-4C9A-4742-B13C-FB6460FD3503}" type="slidenum">
              <a:rPr lang="zh-CN" altLang="en-US" dirty="0"/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  <p:grpSp>
        <p:nvGrpSpPr>
          <p:cNvPr id="268291" name="组合 268290"/>
          <p:cNvGrpSpPr/>
          <p:nvPr/>
        </p:nvGrpSpPr>
        <p:grpSpPr>
          <a:xfrm>
            <a:off x="2208213" y="1412875"/>
            <a:ext cx="7556500" cy="4573450"/>
            <a:chOff x="0" y="0"/>
            <a:chExt cx="4896" cy="3155"/>
          </a:xfrm>
        </p:grpSpPr>
        <p:pic>
          <p:nvPicPr>
            <p:cNvPr id="268292" name="Picture 8" descr="app00010"/>
            <p:cNvPicPr>
              <a:picLocks noChangeAspect="1"/>
            </p:cNvPicPr>
            <p:nvPr/>
          </p:nvPicPr>
          <p:blipFill>
            <a:blip r:embed="rId1">
              <a:lum contrast="72000"/>
            </a:blip>
            <a:stretch>
              <a:fillRect/>
            </a:stretch>
          </p:blipFill>
          <p:spPr>
            <a:xfrm>
              <a:off x="0" y="0"/>
              <a:ext cx="4896" cy="291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68293" name="Text Box 9"/>
            <p:cNvSpPr txBox="1"/>
            <p:nvPr/>
          </p:nvSpPr>
          <p:spPr>
            <a:xfrm>
              <a:off x="0" y="2880"/>
              <a:ext cx="4896" cy="275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zh-CN" altLang="en-US" sz="2000" b="1" dirty="0">
                  <a:latin typeface="Times New Roman" panose="02020603050405020304" pitchFamily="18" charset="0"/>
                  <a:ea typeface="楷体_GB2312" pitchFamily="1" charset="-122"/>
                </a:rPr>
                <a:t>交流接触器结构图</a:t>
              </a:r>
              <a:endParaRPr lang="zh-CN" altLang="en-US" sz="2000" b="1" dirty="0">
                <a:latin typeface="Times New Roman" panose="02020603050405020304" pitchFamily="18" charset="0"/>
                <a:ea typeface="楷体_GB2312" pitchFamily="1" charset="-122"/>
              </a:endParaRPr>
            </a:p>
          </p:txBody>
        </p:sp>
      </p:grpSp>
      <p:grpSp>
        <p:nvGrpSpPr>
          <p:cNvPr id="268294" name="组合 268293"/>
          <p:cNvGrpSpPr/>
          <p:nvPr/>
        </p:nvGrpSpPr>
        <p:grpSpPr>
          <a:xfrm>
            <a:off x="5016500" y="1412875"/>
            <a:ext cx="5040313" cy="2159000"/>
            <a:chOff x="0" y="0"/>
            <a:chExt cx="3175" cy="1360"/>
          </a:xfrm>
        </p:grpSpPr>
        <p:sp>
          <p:nvSpPr>
            <p:cNvPr id="268295" name="AutoShape 10"/>
            <p:cNvSpPr/>
            <p:nvPr/>
          </p:nvSpPr>
          <p:spPr>
            <a:xfrm>
              <a:off x="2041" y="0"/>
              <a:ext cx="816" cy="272"/>
            </a:xfrm>
            <a:prstGeom prst="wedgeRoundRectCallout">
              <a:avLst>
                <a:gd name="adj1" fmla="val -95588"/>
                <a:gd name="adj2" fmla="val 58454"/>
                <a:gd name="adj3" fmla="val 16667"/>
              </a:avLst>
            </a:prstGeom>
            <a:solidFill>
              <a:srgbClr val="33CCCC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pPr algn="ctr" eaLnBrk="1" hangingPunct="1"/>
              <a:r>
                <a:rPr lang="zh-CN" altLang="en-US" sz="2000" dirty="0">
                  <a:latin typeface="Arial" panose="020B0604020202020204" pitchFamily="34" charset="0"/>
                  <a:ea typeface="楷体_GB2312" pitchFamily="1" charset="-122"/>
                </a:rPr>
                <a:t>主触头</a:t>
              </a:r>
              <a:endParaRPr lang="zh-CN" altLang="en-US" sz="2000" dirty="0">
                <a:latin typeface="Arial" panose="020B0604020202020204" pitchFamily="34" charset="0"/>
                <a:ea typeface="楷体_GB2312" pitchFamily="1" charset="-122"/>
              </a:endParaRPr>
            </a:p>
          </p:txBody>
        </p:sp>
        <p:sp>
          <p:nvSpPr>
            <p:cNvPr id="268296" name="AutoShape 11"/>
            <p:cNvSpPr/>
            <p:nvPr/>
          </p:nvSpPr>
          <p:spPr>
            <a:xfrm>
              <a:off x="0" y="635"/>
              <a:ext cx="1179" cy="272"/>
            </a:xfrm>
            <a:prstGeom prst="wedgeRoundRectCallout">
              <a:avLst>
                <a:gd name="adj1" fmla="val 52968"/>
                <a:gd name="adj2" fmla="val 86764"/>
                <a:gd name="adj3" fmla="val 16667"/>
              </a:avLst>
            </a:prstGeom>
            <a:solidFill>
              <a:srgbClr val="33CCCC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pPr algn="ctr" eaLnBrk="1" hangingPunct="1"/>
              <a:r>
                <a:rPr lang="zh-CN" altLang="en-US" sz="2000" dirty="0">
                  <a:latin typeface="Arial" panose="020B0604020202020204" pitchFamily="34" charset="0"/>
                  <a:ea typeface="楷体_GB2312" pitchFamily="1" charset="-122"/>
                </a:rPr>
                <a:t>常闭辅助触头</a:t>
              </a:r>
              <a:endParaRPr lang="zh-CN" altLang="en-US" sz="2000" dirty="0">
                <a:latin typeface="Arial" panose="020B0604020202020204" pitchFamily="34" charset="0"/>
                <a:ea typeface="楷体_GB2312" pitchFamily="1" charset="-122"/>
              </a:endParaRPr>
            </a:p>
          </p:txBody>
        </p:sp>
        <p:sp>
          <p:nvSpPr>
            <p:cNvPr id="268297" name="AutoShape 12"/>
            <p:cNvSpPr/>
            <p:nvPr/>
          </p:nvSpPr>
          <p:spPr>
            <a:xfrm>
              <a:off x="1950" y="1043"/>
              <a:ext cx="1225" cy="317"/>
            </a:xfrm>
            <a:prstGeom prst="wedgeRoundRectCallout">
              <a:avLst>
                <a:gd name="adj1" fmla="val -80449"/>
                <a:gd name="adj2" fmla="val 61356"/>
                <a:gd name="adj3" fmla="val 16667"/>
              </a:avLst>
            </a:prstGeom>
            <a:solidFill>
              <a:srgbClr val="33CCCC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pPr algn="ctr" eaLnBrk="1" hangingPunct="1"/>
              <a:r>
                <a:rPr lang="zh-CN" altLang="en-US" sz="2000" dirty="0">
                  <a:latin typeface="Arial" panose="020B0604020202020204" pitchFamily="34" charset="0"/>
                  <a:ea typeface="楷体_GB2312" pitchFamily="1" charset="-122"/>
                </a:rPr>
                <a:t>常开辅助触头</a:t>
              </a:r>
              <a:endParaRPr lang="zh-CN" altLang="en-US" sz="2000" dirty="0">
                <a:latin typeface="Arial" panose="020B0604020202020204" pitchFamily="34" charset="0"/>
                <a:ea typeface="楷体_GB2312" pitchFamily="1" charset="-122"/>
              </a:endParaRPr>
            </a:p>
          </p:txBody>
        </p:sp>
      </p:grpSp>
      <p:grpSp>
        <p:nvGrpSpPr>
          <p:cNvPr id="268298" name="组合 268297"/>
          <p:cNvGrpSpPr/>
          <p:nvPr/>
        </p:nvGrpSpPr>
        <p:grpSpPr>
          <a:xfrm>
            <a:off x="8543925" y="1989138"/>
            <a:ext cx="1727200" cy="2159000"/>
            <a:chOff x="0" y="0"/>
            <a:chExt cx="1088" cy="1360"/>
          </a:xfrm>
        </p:grpSpPr>
        <p:sp>
          <p:nvSpPr>
            <p:cNvPr id="268299" name="AutoShape 13"/>
            <p:cNvSpPr/>
            <p:nvPr/>
          </p:nvSpPr>
          <p:spPr>
            <a:xfrm>
              <a:off x="272" y="1088"/>
              <a:ext cx="816" cy="272"/>
            </a:xfrm>
            <a:prstGeom prst="wedgeRoundRectCallout">
              <a:avLst>
                <a:gd name="adj1" fmla="val -75491"/>
                <a:gd name="adj2" fmla="val 207722"/>
                <a:gd name="adj3" fmla="val 16667"/>
              </a:avLst>
            </a:prstGeom>
            <a:solidFill>
              <a:srgbClr val="33CCCC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pPr algn="ctr" eaLnBrk="1" hangingPunct="1"/>
              <a:r>
                <a:rPr lang="zh-CN" altLang="en-US" sz="2000" dirty="0">
                  <a:latin typeface="Arial" panose="020B0604020202020204" pitchFamily="34" charset="0"/>
                  <a:ea typeface="楷体_GB2312" pitchFamily="1" charset="-122"/>
                </a:rPr>
                <a:t>静铁心</a:t>
              </a:r>
              <a:endParaRPr lang="zh-CN" altLang="en-US" sz="2000" dirty="0">
                <a:latin typeface="Arial" panose="020B0604020202020204" pitchFamily="34" charset="0"/>
                <a:ea typeface="楷体_GB2312" pitchFamily="1" charset="-122"/>
              </a:endParaRPr>
            </a:p>
          </p:txBody>
        </p:sp>
        <p:sp>
          <p:nvSpPr>
            <p:cNvPr id="268300" name="AutoShape 14"/>
            <p:cNvSpPr/>
            <p:nvPr/>
          </p:nvSpPr>
          <p:spPr>
            <a:xfrm>
              <a:off x="46" y="0"/>
              <a:ext cx="816" cy="272"/>
            </a:xfrm>
            <a:prstGeom prst="wedgeRoundRectCallout">
              <a:avLst>
                <a:gd name="adj1" fmla="val -46444"/>
                <a:gd name="adj2" fmla="val 184560"/>
                <a:gd name="adj3" fmla="val 16667"/>
              </a:avLst>
            </a:prstGeom>
            <a:solidFill>
              <a:srgbClr val="33CCCC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pPr algn="ctr" eaLnBrk="1" hangingPunct="1"/>
              <a:r>
                <a:rPr lang="zh-CN" altLang="en-US" sz="2000" dirty="0">
                  <a:latin typeface="Arial" panose="020B0604020202020204" pitchFamily="34" charset="0"/>
                  <a:ea typeface="楷体_GB2312" pitchFamily="1" charset="-122"/>
                </a:rPr>
                <a:t>动铁心</a:t>
              </a:r>
              <a:endParaRPr lang="zh-CN" altLang="en-US" sz="2000" dirty="0">
                <a:latin typeface="Arial" panose="020B0604020202020204" pitchFamily="34" charset="0"/>
                <a:ea typeface="楷体_GB2312" pitchFamily="1" charset="-122"/>
              </a:endParaRPr>
            </a:p>
          </p:txBody>
        </p:sp>
        <p:sp>
          <p:nvSpPr>
            <p:cNvPr id="268301" name="AutoShape 15"/>
            <p:cNvSpPr/>
            <p:nvPr/>
          </p:nvSpPr>
          <p:spPr>
            <a:xfrm>
              <a:off x="0" y="680"/>
              <a:ext cx="817" cy="272"/>
            </a:xfrm>
            <a:prstGeom prst="wedgeRoundRectCallout">
              <a:avLst>
                <a:gd name="adj1" fmla="val -71051"/>
                <a:gd name="adj2" fmla="val 294486"/>
                <a:gd name="adj3" fmla="val 16667"/>
              </a:avLst>
            </a:prstGeom>
            <a:solidFill>
              <a:srgbClr val="33CCCC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pPr algn="ctr" eaLnBrk="1" hangingPunct="1"/>
              <a:r>
                <a:rPr lang="zh-CN" altLang="en-US" sz="2000" dirty="0">
                  <a:latin typeface="Arial" panose="020B0604020202020204" pitchFamily="34" charset="0"/>
                  <a:ea typeface="楷体_GB2312" pitchFamily="1" charset="-122"/>
                </a:rPr>
                <a:t>吸引线圈</a:t>
              </a:r>
              <a:endParaRPr lang="zh-CN" altLang="en-US" sz="2000" dirty="0">
                <a:latin typeface="Arial" panose="020B0604020202020204" pitchFamily="34" charset="0"/>
                <a:ea typeface="楷体_GB2312" pitchFamily="1" charset="-122"/>
              </a:endParaRPr>
            </a:p>
          </p:txBody>
        </p:sp>
      </p:grpSp>
      <p:sp>
        <p:nvSpPr>
          <p:cNvPr id="268302" name="AutoShape 16"/>
          <p:cNvSpPr/>
          <p:nvPr/>
        </p:nvSpPr>
        <p:spPr>
          <a:xfrm>
            <a:off x="3432175" y="2205038"/>
            <a:ext cx="1655763" cy="431800"/>
          </a:xfrm>
          <a:prstGeom prst="wedgeRoundRectCallout">
            <a:avLst>
              <a:gd name="adj1" fmla="val -52491"/>
              <a:gd name="adj2" fmla="val 207722"/>
              <a:gd name="adj3" fmla="val 16667"/>
            </a:avLst>
          </a:prstGeom>
          <a:solidFill>
            <a:srgbClr val="33CC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algn="ctr" eaLnBrk="1" hangingPunct="1"/>
            <a:r>
              <a:rPr lang="zh-CN" altLang="en-US" sz="2000" dirty="0">
                <a:latin typeface="Arial" panose="020B0604020202020204" pitchFamily="34" charset="0"/>
                <a:ea typeface="楷体_GB2312" pitchFamily="1" charset="-122"/>
              </a:rPr>
              <a:t>灭弧装置</a:t>
            </a:r>
            <a:endParaRPr lang="zh-CN" altLang="en-US" sz="2000" dirty="0">
              <a:latin typeface="Arial" panose="020B0604020202020204" pitchFamily="34" charset="0"/>
              <a:ea typeface="楷体_GB2312" pitchFamily="1" charset="-122"/>
            </a:endParaRP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682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8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682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8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68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8302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0" hangingPunct="0"/>
            <a:fld id="{9A0DB2DC-4C9A-4742-B13C-FB6460FD3503}" type="slidenum">
              <a:rPr lang="zh-CN" altLang="en-US" dirty="0"/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269314" name="Rectangle 2"/>
          <p:cNvSpPr/>
          <p:nvPr/>
        </p:nvSpPr>
        <p:spPr>
          <a:xfrm>
            <a:off x="2566988" y="1484313"/>
            <a:ext cx="1511300" cy="368300"/>
          </a:xfrm>
          <a:prstGeom prst="rect">
            <a:avLst/>
          </a:prstGeom>
          <a:gradFill rotWithShape="1">
            <a:gsLst>
              <a:gs pos="0">
                <a:srgbClr val="00B688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rgbClr val="CC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CN" b="1">
                <a:latin typeface="楷体_GB2312" pitchFamily="1" charset="-122"/>
                <a:ea typeface="楷体_GB2312" pitchFamily="1" charset="-122"/>
              </a:rPr>
              <a:t>2</a:t>
            </a:r>
            <a:r>
              <a:rPr lang="zh-CN" altLang="en-US" b="1" dirty="0">
                <a:latin typeface="楷体_GB2312" pitchFamily="1" charset="-122"/>
                <a:ea typeface="楷体_GB2312" pitchFamily="1" charset="-122"/>
              </a:rPr>
              <a:t>．工作原理</a:t>
            </a:r>
            <a:r>
              <a:rPr lang="zh-CN" altLang="en-US" sz="1800" dirty="0">
                <a:latin typeface="Arial" panose="020B0604020202020204" pitchFamily="34" charset="0"/>
              </a:rPr>
              <a:t> </a:t>
            </a:r>
            <a:endParaRPr lang="zh-CN" altLang="en-US" sz="1800" dirty="0">
              <a:latin typeface="Arial" panose="020B0604020202020204" pitchFamily="34" charset="0"/>
            </a:endParaRPr>
          </a:p>
        </p:txBody>
      </p:sp>
      <p:sp>
        <p:nvSpPr>
          <p:cNvPr id="269315" name="Rectangle 3"/>
          <p:cNvSpPr/>
          <p:nvPr/>
        </p:nvSpPr>
        <p:spPr>
          <a:xfrm>
            <a:off x="2424113" y="2565400"/>
            <a:ext cx="2303462" cy="304609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dist" eaLnBrk="1" hangingPunct="1">
              <a:lnSpc>
                <a:spcPct val="120000"/>
              </a:lnSpc>
            </a:pPr>
            <a:r>
              <a:rPr lang="en-US" altLang="zh-CN" sz="2000" b="1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2000" dirty="0">
                <a:latin typeface="楷体_GB2312" pitchFamily="1" charset="-122"/>
                <a:ea typeface="楷体_GB2312" pitchFamily="1" charset="-122"/>
              </a:rPr>
              <a:t>线圈加额定电压，衔铁吸合，常闭触头断开，常开触头闭合；线圈电压消失，触头恢复常态。为防止铁心振动，需加短路</a:t>
            </a:r>
            <a:endParaRPr lang="zh-CN" altLang="en-US" sz="2000" dirty="0">
              <a:latin typeface="楷体_GB2312" pitchFamily="1" charset="-122"/>
              <a:ea typeface="楷体_GB2312" pitchFamily="1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zh-CN" altLang="en-US" sz="2000" dirty="0">
                <a:latin typeface="楷体_GB2312" pitchFamily="1" charset="-122"/>
                <a:ea typeface="楷体_GB2312" pitchFamily="1" charset="-122"/>
              </a:rPr>
              <a:t>环。</a:t>
            </a:r>
            <a:endParaRPr lang="zh-CN" altLang="en-US" sz="2000" dirty="0">
              <a:latin typeface="楷体_GB2312" pitchFamily="1" charset="-122"/>
              <a:ea typeface="楷体_GB2312" pitchFamily="1" charset="-122"/>
            </a:endParaRPr>
          </a:p>
        </p:txBody>
      </p:sp>
      <p:pic>
        <p:nvPicPr>
          <p:cNvPr id="269317" name="Picture 9" descr="交流接触器CJX2-1210  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62675" y="1676400"/>
            <a:ext cx="3895725" cy="38957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9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93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0" hangingPunct="0"/>
            <a:fld id="{9A0DB2DC-4C9A-4742-B13C-FB6460FD3503}" type="slidenum">
              <a:rPr lang="zh-CN" altLang="en-US" dirty="0"/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270338" name="Rectangle 2"/>
          <p:cNvSpPr/>
          <p:nvPr/>
        </p:nvSpPr>
        <p:spPr>
          <a:xfrm>
            <a:off x="2057400" y="1905000"/>
            <a:ext cx="8424863" cy="14478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rgbClr val="FF00FF"/>
              </a:buClr>
              <a:buFont typeface="Wingdings" panose="05000000000000000000" pitchFamily="2" charset="2"/>
            </a:pPr>
            <a:r>
              <a:rPr lang="zh-CN" altLang="en-US" sz="2400" dirty="0">
                <a:latin typeface="楷体_GB2312" pitchFamily="1" charset="-122"/>
                <a:ea typeface="楷体_GB2312" pitchFamily="1" charset="-122"/>
              </a:rPr>
              <a:t>用途：远距离通断直流电路或控制直流电动机的频繁起停。</a:t>
            </a:r>
            <a:endParaRPr lang="zh-CN" altLang="en-US" sz="2400" dirty="0">
              <a:latin typeface="楷体_GB2312" pitchFamily="1" charset="-122"/>
              <a:ea typeface="楷体_GB2312" pitchFamily="1" charset="-122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rgbClr val="FF00FF"/>
              </a:buClr>
              <a:buFont typeface="Wingdings" panose="05000000000000000000" pitchFamily="2" charset="2"/>
            </a:pPr>
            <a:r>
              <a:rPr lang="zh-CN" altLang="en-US" sz="2400" dirty="0">
                <a:latin typeface="楷体_GB2312" pitchFamily="1" charset="-122"/>
                <a:ea typeface="楷体_GB2312" pitchFamily="1" charset="-122"/>
              </a:rPr>
              <a:t>结构：电磁机构、触头系统和灭弧装置。</a:t>
            </a:r>
            <a:endParaRPr lang="zh-CN" altLang="en-US" sz="2400" dirty="0">
              <a:latin typeface="楷体_GB2312" pitchFamily="1" charset="-122"/>
              <a:ea typeface="楷体_GB2312" pitchFamily="1" charset="-122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rgbClr val="FF00FF"/>
              </a:buClr>
              <a:buFont typeface="Wingdings" panose="05000000000000000000" pitchFamily="2" charset="2"/>
            </a:pPr>
            <a:r>
              <a:rPr lang="zh-CN" altLang="en-US" sz="2400" dirty="0">
                <a:latin typeface="楷体_GB2312" pitchFamily="1" charset="-122"/>
                <a:ea typeface="楷体_GB2312" pitchFamily="1" charset="-122"/>
              </a:rPr>
              <a:t>工作原理：与交流接触器基本相同。</a:t>
            </a:r>
            <a:endParaRPr lang="zh-CN" altLang="en-US" sz="2400" dirty="0">
              <a:latin typeface="楷体_GB2312" pitchFamily="1" charset="-122"/>
              <a:ea typeface="楷体_GB2312" pitchFamily="1" charset="-122"/>
            </a:endParaRPr>
          </a:p>
        </p:txBody>
      </p:sp>
      <p:pic>
        <p:nvPicPr>
          <p:cNvPr id="270339" name="Picture 3" descr="直流接触器2"/>
          <p:cNvPicPr>
            <a:picLocks noChangeAspect="1"/>
          </p:cNvPicPr>
          <p:nvPr/>
        </p:nvPicPr>
        <p:blipFill>
          <a:blip r:embed="rId1"/>
          <a:srcRect l="4274" t="51768" r="77565" b="27864"/>
          <a:stretch>
            <a:fillRect/>
          </a:stretch>
        </p:blipFill>
        <p:spPr>
          <a:xfrm>
            <a:off x="2362200" y="3505200"/>
            <a:ext cx="1565275" cy="2209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0340" name="Picture 4" descr="直流接触器3"/>
          <p:cNvPicPr>
            <a:picLocks noChangeAspect="1"/>
          </p:cNvPicPr>
          <p:nvPr/>
        </p:nvPicPr>
        <p:blipFill>
          <a:blip r:embed="rId2"/>
          <a:srcRect l="3204" t="11880" r="76497" b="69449"/>
          <a:stretch>
            <a:fillRect/>
          </a:stretch>
        </p:blipFill>
        <p:spPr>
          <a:xfrm>
            <a:off x="5486400" y="3733800"/>
            <a:ext cx="1447800" cy="1676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0341" name="Picture 5" descr="直流接触器4"/>
          <p:cNvPicPr>
            <a:picLocks noChangeAspect="1"/>
          </p:cNvPicPr>
          <p:nvPr/>
        </p:nvPicPr>
        <p:blipFill>
          <a:blip r:embed="rId3"/>
          <a:srcRect t="58557" r="77565" b="19377"/>
          <a:stretch>
            <a:fillRect/>
          </a:stretch>
        </p:blipFill>
        <p:spPr>
          <a:xfrm>
            <a:off x="3886200" y="3581400"/>
            <a:ext cx="1600200" cy="1981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0342" name="Picture 6" descr="直流接触器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3000" y="3810000"/>
            <a:ext cx="1444625" cy="1524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0343" name="Picture 7" descr="直流接触器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2800" y="3962400"/>
            <a:ext cx="1633538" cy="16335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0345" name="Rectangle 10"/>
          <p:cNvSpPr/>
          <p:nvPr/>
        </p:nvSpPr>
        <p:spPr>
          <a:xfrm>
            <a:off x="2590800" y="1295400"/>
            <a:ext cx="1855470" cy="368300"/>
          </a:xfrm>
          <a:prstGeom prst="rect">
            <a:avLst/>
          </a:prstGeom>
          <a:noFill/>
          <a:ln w="9525" cap="flat" cmpd="sng">
            <a:solidFill>
              <a:srgbClr val="CC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b="1" dirty="0">
                <a:latin typeface="楷体_GB2312" pitchFamily="1" charset="-122"/>
                <a:ea typeface="楷体_GB2312" pitchFamily="1" charset="-122"/>
              </a:rPr>
              <a:t>二、直流接触器</a:t>
            </a:r>
            <a:r>
              <a:rPr lang="zh-CN" altLang="en-US" sz="1800" dirty="0">
                <a:latin typeface="Arial" panose="020B0604020202020204" pitchFamily="34" charset="0"/>
              </a:rPr>
              <a:t> </a:t>
            </a:r>
            <a:endParaRPr lang="zh-CN" altLang="en-US" sz="18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strips dir="ld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0" hangingPunct="0"/>
            <a:fld id="{9A0DB2DC-4C9A-4742-B13C-FB6460FD3503}" type="slidenum">
              <a:rPr lang="zh-CN" altLang="en-US" dirty="0"/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  <p:grpSp>
        <p:nvGrpSpPr>
          <p:cNvPr id="271362" name="组合 271361"/>
          <p:cNvGrpSpPr/>
          <p:nvPr/>
        </p:nvGrpSpPr>
        <p:grpSpPr>
          <a:xfrm>
            <a:off x="7391400" y="2565400"/>
            <a:ext cx="1944688" cy="2716213"/>
            <a:chOff x="0" y="0"/>
            <a:chExt cx="1225" cy="1711"/>
          </a:xfrm>
        </p:grpSpPr>
        <p:sp>
          <p:nvSpPr>
            <p:cNvPr id="271363" name="Text Box 3"/>
            <p:cNvSpPr txBox="1"/>
            <p:nvPr/>
          </p:nvSpPr>
          <p:spPr>
            <a:xfrm>
              <a:off x="745" y="408"/>
              <a:ext cx="480" cy="25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zh-CN" sz="2000">
                  <a:latin typeface="楷体_GB2312" pitchFamily="1" charset="-122"/>
                  <a:ea typeface="楷体_GB2312" pitchFamily="1" charset="-122"/>
                </a:rPr>
                <a:t>KM</a:t>
              </a:r>
              <a:endParaRPr lang="en-US" altLang="zh-CN" sz="2000">
                <a:latin typeface="楷体_GB2312" pitchFamily="1" charset="-122"/>
                <a:ea typeface="楷体_GB2312" pitchFamily="1" charset="-122"/>
              </a:endParaRPr>
            </a:p>
          </p:txBody>
        </p:sp>
        <p:sp>
          <p:nvSpPr>
            <p:cNvPr id="271364" name="Line 4"/>
            <p:cNvSpPr/>
            <p:nvPr/>
          </p:nvSpPr>
          <p:spPr>
            <a:xfrm>
              <a:off x="557" y="0"/>
              <a:ext cx="0" cy="48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71365" name="Line 5"/>
            <p:cNvSpPr/>
            <p:nvPr/>
          </p:nvSpPr>
          <p:spPr>
            <a:xfrm>
              <a:off x="545" y="789"/>
              <a:ext cx="0" cy="384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71366" name="Line 6"/>
            <p:cNvSpPr/>
            <p:nvPr/>
          </p:nvSpPr>
          <p:spPr>
            <a:xfrm flipV="1">
              <a:off x="545" y="408"/>
              <a:ext cx="108" cy="385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71367" name="Line 7"/>
            <p:cNvSpPr/>
            <p:nvPr/>
          </p:nvSpPr>
          <p:spPr>
            <a:xfrm>
              <a:off x="557" y="468"/>
              <a:ext cx="144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71368" name="Text Box 8"/>
            <p:cNvSpPr txBox="1"/>
            <p:nvPr/>
          </p:nvSpPr>
          <p:spPr>
            <a:xfrm>
              <a:off x="0" y="1460"/>
              <a:ext cx="1134" cy="25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zh-CN" altLang="en-US" sz="2000" dirty="0">
                  <a:latin typeface="楷体_GB2312" pitchFamily="1" charset="-122"/>
                  <a:ea typeface="楷体_GB2312" pitchFamily="1" charset="-122"/>
                </a:rPr>
                <a:t>常闭辅助触点</a:t>
              </a:r>
              <a:endParaRPr lang="zh-CN" altLang="en-US" sz="2000" dirty="0">
                <a:latin typeface="楷体_GB2312" pitchFamily="1" charset="-122"/>
                <a:ea typeface="楷体_GB2312" pitchFamily="1" charset="-122"/>
              </a:endParaRPr>
            </a:p>
          </p:txBody>
        </p:sp>
      </p:grpSp>
      <p:grpSp>
        <p:nvGrpSpPr>
          <p:cNvPr id="271369" name="组合 271368"/>
          <p:cNvGrpSpPr/>
          <p:nvPr/>
        </p:nvGrpSpPr>
        <p:grpSpPr>
          <a:xfrm>
            <a:off x="2927350" y="2636838"/>
            <a:ext cx="977900" cy="2630488"/>
            <a:chOff x="0" y="0"/>
            <a:chExt cx="616" cy="1657"/>
          </a:xfrm>
        </p:grpSpPr>
        <p:grpSp>
          <p:nvGrpSpPr>
            <p:cNvPr id="271370" name="组合 271369"/>
            <p:cNvGrpSpPr/>
            <p:nvPr/>
          </p:nvGrpSpPr>
          <p:grpSpPr>
            <a:xfrm>
              <a:off x="90" y="0"/>
              <a:ext cx="363" cy="1081"/>
              <a:chOff x="0" y="0"/>
              <a:chExt cx="363" cy="1081"/>
            </a:xfrm>
          </p:grpSpPr>
          <p:sp>
            <p:nvSpPr>
              <p:cNvPr id="271371" name="Line 11"/>
              <p:cNvSpPr/>
              <p:nvPr/>
            </p:nvSpPr>
            <p:spPr>
              <a:xfrm>
                <a:off x="182" y="0"/>
                <a:ext cx="0" cy="454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71372" name="Rectangle 12"/>
              <p:cNvSpPr/>
              <p:nvPr/>
            </p:nvSpPr>
            <p:spPr>
              <a:xfrm>
                <a:off x="0" y="453"/>
                <a:ext cx="363" cy="182"/>
              </a:xfrm>
              <a:prstGeom prst="rect">
                <a:avLst/>
              </a:prstGeom>
              <a:noFill/>
              <a:ln w="2857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pPr algn="ctr" eaLnBrk="1" hangingPunct="1"/>
                <a:endParaRPr lang="zh-CN" altLang="en-US" sz="24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71373" name="Line 13"/>
              <p:cNvSpPr/>
              <p:nvPr/>
            </p:nvSpPr>
            <p:spPr>
              <a:xfrm>
                <a:off x="182" y="635"/>
                <a:ext cx="8" cy="446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271374" name="Text Box 14"/>
            <p:cNvSpPr txBox="1"/>
            <p:nvPr/>
          </p:nvSpPr>
          <p:spPr>
            <a:xfrm>
              <a:off x="0" y="1406"/>
              <a:ext cx="545" cy="25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zh-CN" altLang="en-US" sz="2000" dirty="0">
                  <a:latin typeface="楷体_GB2312" pitchFamily="1" charset="-122"/>
                  <a:ea typeface="楷体_GB2312" pitchFamily="1" charset="-122"/>
                </a:rPr>
                <a:t>线圈</a:t>
              </a:r>
              <a:endParaRPr lang="zh-CN" altLang="en-US" sz="2000" dirty="0">
                <a:latin typeface="楷体_GB2312" pitchFamily="1" charset="-122"/>
                <a:ea typeface="楷体_GB2312" pitchFamily="1" charset="-122"/>
              </a:endParaRPr>
            </a:p>
          </p:txBody>
        </p:sp>
        <p:sp>
          <p:nvSpPr>
            <p:cNvPr id="271375" name="Text Box 15"/>
            <p:cNvSpPr txBox="1"/>
            <p:nvPr/>
          </p:nvSpPr>
          <p:spPr>
            <a:xfrm>
              <a:off x="136" y="1089"/>
              <a:ext cx="480" cy="25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zh-CN" sz="2000">
                  <a:latin typeface="楷体_GB2312" pitchFamily="1" charset="-122"/>
                  <a:ea typeface="楷体_GB2312" pitchFamily="1" charset="-122"/>
                </a:rPr>
                <a:t>KM</a:t>
              </a:r>
              <a:endParaRPr lang="en-US" altLang="zh-CN" sz="2000">
                <a:latin typeface="楷体_GB2312" pitchFamily="1" charset="-122"/>
                <a:ea typeface="楷体_GB2312" pitchFamily="1" charset="-122"/>
              </a:endParaRPr>
            </a:p>
          </p:txBody>
        </p:sp>
      </p:grpSp>
      <p:grpSp>
        <p:nvGrpSpPr>
          <p:cNvPr id="271376" name="组合 271375"/>
          <p:cNvGrpSpPr/>
          <p:nvPr/>
        </p:nvGrpSpPr>
        <p:grpSpPr>
          <a:xfrm>
            <a:off x="4295775" y="2565400"/>
            <a:ext cx="1482725" cy="2736851"/>
            <a:chOff x="0" y="0"/>
            <a:chExt cx="934" cy="1724"/>
          </a:xfrm>
        </p:grpSpPr>
        <p:sp>
          <p:nvSpPr>
            <p:cNvPr id="271377" name="Line 17"/>
            <p:cNvSpPr/>
            <p:nvPr/>
          </p:nvSpPr>
          <p:spPr>
            <a:xfrm>
              <a:off x="363" y="0"/>
              <a:ext cx="0" cy="48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71378" name="Line 18"/>
            <p:cNvSpPr/>
            <p:nvPr/>
          </p:nvSpPr>
          <p:spPr>
            <a:xfrm>
              <a:off x="348" y="777"/>
              <a:ext cx="0" cy="384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71379" name="Line 19"/>
            <p:cNvSpPr/>
            <p:nvPr/>
          </p:nvSpPr>
          <p:spPr>
            <a:xfrm flipH="1" flipV="1">
              <a:off x="255" y="408"/>
              <a:ext cx="96" cy="385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71380" name="Freeform 20"/>
            <p:cNvSpPr/>
            <p:nvPr/>
          </p:nvSpPr>
          <p:spPr>
            <a:xfrm>
              <a:off x="324" y="312"/>
              <a:ext cx="34" cy="158"/>
            </a:xfrm>
            <a:custGeom>
              <a:avLst/>
              <a:gdLst>
                <a:gd name="txL" fmla="*/ 0 w 48"/>
                <a:gd name="txT" fmla="*/ 0 h 96"/>
                <a:gd name="txR" fmla="*/ 48 w 48"/>
                <a:gd name="txB" fmla="*/ 96 h 96"/>
              </a:gdLst>
              <a:ahLst/>
              <a:cxnLst>
                <a:cxn ang="0">
                  <a:pos x="48" y="0"/>
                </a:cxn>
                <a:cxn ang="0">
                  <a:pos x="0" y="48"/>
                </a:cxn>
                <a:cxn ang="0">
                  <a:pos x="48" y="96"/>
                </a:cxn>
              </a:cxnLst>
              <a:rect l="txL" t="txT" r="txR" b="txB"/>
              <a:pathLst>
                <a:path w="48" h="96">
                  <a:moveTo>
                    <a:pt x="48" y="0"/>
                  </a:moveTo>
                  <a:cubicBezTo>
                    <a:pt x="24" y="16"/>
                    <a:pt x="0" y="32"/>
                    <a:pt x="0" y="48"/>
                  </a:cubicBezTo>
                  <a:cubicBezTo>
                    <a:pt x="0" y="64"/>
                    <a:pt x="40" y="88"/>
                    <a:pt x="48" y="96"/>
                  </a:cubicBez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algn="ctr" eaLnBrk="1" hangingPunct="1"/>
              <a:endParaRPr lang="zh-CN" altLang="en-US" sz="2400" dirty="0">
                <a:latin typeface="Times New Roman" panose="02020603050405020304" pitchFamily="18" charset="0"/>
              </a:endParaRPr>
            </a:p>
          </p:txBody>
        </p:sp>
        <p:sp>
          <p:nvSpPr>
            <p:cNvPr id="271381" name="Text Box 21"/>
            <p:cNvSpPr txBox="1"/>
            <p:nvPr/>
          </p:nvSpPr>
          <p:spPr>
            <a:xfrm>
              <a:off x="0" y="1473"/>
              <a:ext cx="635" cy="25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zh-CN" altLang="en-US" sz="2000" dirty="0">
                  <a:latin typeface="楷体_GB2312" pitchFamily="1" charset="-122"/>
                  <a:ea typeface="楷体_GB2312" pitchFamily="1" charset="-122"/>
                </a:rPr>
                <a:t>主触点</a:t>
              </a:r>
              <a:endParaRPr lang="zh-CN" altLang="en-US" sz="2000" dirty="0">
                <a:latin typeface="楷体_GB2312" pitchFamily="1" charset="-122"/>
                <a:ea typeface="楷体_GB2312" pitchFamily="1" charset="-122"/>
              </a:endParaRPr>
            </a:p>
          </p:txBody>
        </p:sp>
        <p:sp>
          <p:nvSpPr>
            <p:cNvPr id="271382" name="Text Box 22"/>
            <p:cNvSpPr txBox="1"/>
            <p:nvPr/>
          </p:nvSpPr>
          <p:spPr>
            <a:xfrm>
              <a:off x="454" y="408"/>
              <a:ext cx="480" cy="25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zh-CN" sz="2000">
                  <a:latin typeface="楷体_GB2312" pitchFamily="1" charset="-122"/>
                  <a:ea typeface="楷体_GB2312" pitchFamily="1" charset="-122"/>
                </a:rPr>
                <a:t>KM</a:t>
              </a:r>
              <a:endParaRPr lang="en-US" altLang="zh-CN" sz="2000">
                <a:latin typeface="楷体_GB2312" pitchFamily="1" charset="-122"/>
                <a:ea typeface="楷体_GB2312" pitchFamily="1" charset="-122"/>
              </a:endParaRPr>
            </a:p>
          </p:txBody>
        </p:sp>
      </p:grpSp>
      <p:grpSp>
        <p:nvGrpSpPr>
          <p:cNvPr id="271383" name="组合 271382"/>
          <p:cNvGrpSpPr/>
          <p:nvPr/>
        </p:nvGrpSpPr>
        <p:grpSpPr>
          <a:xfrm>
            <a:off x="5448300" y="2492375"/>
            <a:ext cx="2087563" cy="2809876"/>
            <a:chOff x="0" y="0"/>
            <a:chExt cx="1315" cy="1770"/>
          </a:xfrm>
        </p:grpSpPr>
        <p:sp>
          <p:nvSpPr>
            <p:cNvPr id="271384" name="Line 24"/>
            <p:cNvSpPr/>
            <p:nvPr/>
          </p:nvSpPr>
          <p:spPr>
            <a:xfrm>
              <a:off x="697" y="0"/>
              <a:ext cx="0" cy="48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71385" name="Line 25"/>
            <p:cNvSpPr/>
            <p:nvPr/>
          </p:nvSpPr>
          <p:spPr>
            <a:xfrm>
              <a:off x="685" y="789"/>
              <a:ext cx="0" cy="384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71386" name="Line 26"/>
            <p:cNvSpPr/>
            <p:nvPr/>
          </p:nvSpPr>
          <p:spPr>
            <a:xfrm flipH="1" flipV="1">
              <a:off x="589" y="408"/>
              <a:ext cx="96" cy="385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71387" name="Text Box 27"/>
            <p:cNvSpPr txBox="1"/>
            <p:nvPr/>
          </p:nvSpPr>
          <p:spPr>
            <a:xfrm>
              <a:off x="0" y="1519"/>
              <a:ext cx="1315" cy="25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zh-CN" altLang="en-US" sz="2000" dirty="0">
                  <a:latin typeface="楷体_GB2312" pitchFamily="1" charset="-122"/>
                  <a:ea typeface="楷体_GB2312" pitchFamily="1" charset="-122"/>
                </a:rPr>
                <a:t>常开辅助触点</a:t>
              </a:r>
              <a:endParaRPr lang="zh-CN" altLang="en-US" sz="2000" dirty="0">
                <a:latin typeface="楷体_GB2312" pitchFamily="1" charset="-122"/>
                <a:ea typeface="楷体_GB2312" pitchFamily="1" charset="-122"/>
              </a:endParaRPr>
            </a:p>
          </p:txBody>
        </p:sp>
        <p:sp>
          <p:nvSpPr>
            <p:cNvPr id="271388" name="Text Box 28"/>
            <p:cNvSpPr txBox="1"/>
            <p:nvPr/>
          </p:nvSpPr>
          <p:spPr>
            <a:xfrm>
              <a:off x="771" y="454"/>
              <a:ext cx="480" cy="25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zh-CN" sz="2000">
                  <a:latin typeface="楷体_GB2312" pitchFamily="1" charset="-122"/>
                  <a:ea typeface="楷体_GB2312" pitchFamily="1" charset="-122"/>
                </a:rPr>
                <a:t>KM</a:t>
              </a:r>
              <a:endParaRPr lang="en-US" altLang="zh-CN" sz="2000">
                <a:latin typeface="楷体_GB2312" pitchFamily="1" charset="-122"/>
                <a:ea typeface="楷体_GB2312" pitchFamily="1" charset="-122"/>
              </a:endParaRPr>
            </a:p>
          </p:txBody>
        </p:sp>
      </p:grpSp>
      <p:sp>
        <p:nvSpPr>
          <p:cNvPr id="271390" name="Rectangle 31"/>
          <p:cNvSpPr/>
          <p:nvPr/>
        </p:nvSpPr>
        <p:spPr>
          <a:xfrm>
            <a:off x="2590800" y="1295400"/>
            <a:ext cx="2085340" cy="368300"/>
          </a:xfrm>
          <a:prstGeom prst="rect">
            <a:avLst/>
          </a:prstGeom>
          <a:noFill/>
          <a:ln w="9525" cap="flat" cmpd="sng">
            <a:solidFill>
              <a:srgbClr val="CC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b="1" dirty="0">
                <a:latin typeface="楷体_GB2312" pitchFamily="1" charset="-122"/>
                <a:ea typeface="楷体_GB2312" pitchFamily="1" charset="-122"/>
              </a:rPr>
              <a:t>三、接触器的符号</a:t>
            </a:r>
            <a:r>
              <a:rPr lang="zh-CN" altLang="en-US" sz="1800" dirty="0">
                <a:latin typeface="Arial" panose="020B0604020202020204" pitchFamily="34" charset="0"/>
              </a:rPr>
              <a:t> </a:t>
            </a:r>
            <a:endParaRPr lang="zh-CN" altLang="en-US" sz="18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strips dir="ld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0" hangingPunct="0"/>
            <a:fld id="{9A0DB2DC-4C9A-4742-B13C-FB6460FD3503}" type="slidenum">
              <a:rPr lang="zh-CN" altLang="en-US" dirty="0"/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  <p:grpSp>
        <p:nvGrpSpPr>
          <p:cNvPr id="272386" name="组合 272385"/>
          <p:cNvGrpSpPr/>
          <p:nvPr/>
        </p:nvGrpSpPr>
        <p:grpSpPr>
          <a:xfrm>
            <a:off x="2584450" y="2057400"/>
            <a:ext cx="4119563" cy="1290638"/>
            <a:chOff x="0" y="0"/>
            <a:chExt cx="2595" cy="813"/>
          </a:xfrm>
        </p:grpSpPr>
        <p:sp>
          <p:nvSpPr>
            <p:cNvPr id="272387" name="Rectangle 3"/>
            <p:cNvSpPr/>
            <p:nvPr/>
          </p:nvSpPr>
          <p:spPr>
            <a:xfrm>
              <a:off x="0" y="0"/>
              <a:ext cx="766" cy="232"/>
            </a:xfrm>
            <a:prstGeom prst="rect">
              <a:avLst/>
            </a:prstGeom>
            <a:gradFill rotWithShape="1">
              <a:gsLst>
                <a:gs pos="0">
                  <a:srgbClr val="00B688"/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>
              <a:solidFill>
                <a:srgbClr val="CC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zh-CN" altLang="en-US" b="1" dirty="0">
                  <a:latin typeface="楷体_GB2312" pitchFamily="1" charset="-122"/>
                  <a:ea typeface="楷体_GB2312" pitchFamily="1" charset="-122"/>
                </a:rPr>
                <a:t>额定电压</a:t>
              </a:r>
              <a:r>
                <a:rPr lang="zh-CN" altLang="en-US" sz="1800" dirty="0">
                  <a:latin typeface="楷体_GB2312" pitchFamily="1" charset="-122"/>
                  <a:ea typeface="楷体_GB2312" pitchFamily="1" charset="-122"/>
                </a:rPr>
                <a:t> </a:t>
              </a:r>
              <a:endParaRPr lang="zh-CN" altLang="en-US" sz="1800" dirty="0">
                <a:latin typeface="楷体_GB2312" pitchFamily="1" charset="-122"/>
                <a:ea typeface="楷体_GB2312" pitchFamily="1" charset="-122"/>
              </a:endParaRPr>
            </a:p>
          </p:txBody>
        </p:sp>
        <p:sp>
          <p:nvSpPr>
            <p:cNvPr id="272388" name="Rectangle 4"/>
            <p:cNvSpPr/>
            <p:nvPr/>
          </p:nvSpPr>
          <p:spPr>
            <a:xfrm>
              <a:off x="0" y="336"/>
              <a:ext cx="2595" cy="25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zh-CN" altLang="en-US" sz="2000" dirty="0">
                  <a:latin typeface="楷体_GB2312" pitchFamily="1" charset="-122"/>
                  <a:ea typeface="楷体_GB2312" pitchFamily="1" charset="-122"/>
                </a:rPr>
                <a:t>交流接触器： </a:t>
              </a:r>
              <a:r>
                <a:rPr lang="en-US" altLang="zh-CN" sz="1800">
                  <a:latin typeface="楷体_GB2312" pitchFamily="1" charset="-122"/>
                  <a:ea typeface="楷体_GB2312" pitchFamily="1" charset="-122"/>
                </a:rPr>
                <a:t>127</a:t>
              </a:r>
              <a:r>
                <a:rPr lang="zh-CN" altLang="en-US" sz="1800" dirty="0">
                  <a:latin typeface="楷体_GB2312" pitchFamily="1" charset="-122"/>
                  <a:ea typeface="楷体_GB2312" pitchFamily="1" charset="-122"/>
                </a:rPr>
                <a:t>、</a:t>
              </a:r>
              <a:r>
                <a:rPr lang="en-US" altLang="zh-CN" sz="1800">
                  <a:latin typeface="楷体_GB2312" pitchFamily="1" charset="-122"/>
                  <a:ea typeface="楷体_GB2312" pitchFamily="1" charset="-122"/>
                </a:rPr>
                <a:t>220</a:t>
              </a:r>
              <a:r>
                <a:rPr lang="zh-CN" altLang="en-US" sz="1800" dirty="0">
                  <a:latin typeface="楷体_GB2312" pitchFamily="1" charset="-122"/>
                  <a:ea typeface="楷体_GB2312" pitchFamily="1" charset="-122"/>
                </a:rPr>
                <a:t>、</a:t>
              </a:r>
              <a:r>
                <a:rPr lang="en-US" altLang="zh-CN" sz="1800">
                  <a:latin typeface="楷体_GB2312" pitchFamily="1" charset="-122"/>
                  <a:ea typeface="楷体_GB2312" pitchFamily="1" charset="-122"/>
                </a:rPr>
                <a:t>380</a:t>
              </a:r>
              <a:r>
                <a:rPr lang="zh-CN" altLang="en-US" sz="1800" dirty="0">
                  <a:latin typeface="楷体_GB2312" pitchFamily="1" charset="-122"/>
                  <a:ea typeface="楷体_GB2312" pitchFamily="1" charset="-122"/>
                </a:rPr>
                <a:t>、</a:t>
              </a:r>
              <a:r>
                <a:rPr lang="en-US" altLang="zh-CN" sz="1800">
                  <a:latin typeface="楷体_GB2312" pitchFamily="1" charset="-122"/>
                  <a:ea typeface="楷体_GB2312" pitchFamily="1" charset="-122"/>
                </a:rPr>
                <a:t>500V </a:t>
              </a:r>
              <a:endParaRPr lang="en-US" altLang="zh-CN" sz="1800">
                <a:latin typeface="楷体_GB2312" pitchFamily="1" charset="-122"/>
                <a:ea typeface="楷体_GB2312" pitchFamily="1" charset="-122"/>
              </a:endParaRPr>
            </a:p>
          </p:txBody>
        </p:sp>
        <p:sp>
          <p:nvSpPr>
            <p:cNvPr id="272389" name="Rectangle 5"/>
            <p:cNvSpPr/>
            <p:nvPr/>
          </p:nvSpPr>
          <p:spPr>
            <a:xfrm>
              <a:off x="0" y="562"/>
              <a:ext cx="2235" cy="25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zh-CN" altLang="en-US" sz="2000" dirty="0">
                  <a:latin typeface="楷体_GB2312" pitchFamily="1" charset="-122"/>
                  <a:ea typeface="楷体_GB2312" pitchFamily="1" charset="-122"/>
                </a:rPr>
                <a:t>直流接触器： </a:t>
              </a:r>
              <a:r>
                <a:rPr lang="en-US" altLang="zh-CN" sz="1800">
                  <a:latin typeface="楷体_GB2312" pitchFamily="1" charset="-122"/>
                  <a:ea typeface="楷体_GB2312" pitchFamily="1" charset="-122"/>
                </a:rPr>
                <a:t>110</a:t>
              </a:r>
              <a:r>
                <a:rPr lang="zh-CN" altLang="en-US" sz="1800" dirty="0">
                  <a:latin typeface="楷体_GB2312" pitchFamily="1" charset="-122"/>
                  <a:ea typeface="楷体_GB2312" pitchFamily="1" charset="-122"/>
                </a:rPr>
                <a:t>、</a:t>
              </a:r>
              <a:r>
                <a:rPr lang="en-US" altLang="zh-CN" sz="1800">
                  <a:latin typeface="楷体_GB2312" pitchFamily="1" charset="-122"/>
                  <a:ea typeface="楷体_GB2312" pitchFamily="1" charset="-122"/>
                </a:rPr>
                <a:t>220</a:t>
              </a:r>
              <a:r>
                <a:rPr lang="zh-CN" altLang="en-US" sz="1800" dirty="0">
                  <a:latin typeface="楷体_GB2312" pitchFamily="1" charset="-122"/>
                  <a:ea typeface="楷体_GB2312" pitchFamily="1" charset="-122"/>
                </a:rPr>
                <a:t>、</a:t>
              </a:r>
              <a:r>
                <a:rPr lang="en-US" altLang="zh-CN" sz="1800">
                  <a:latin typeface="楷体_GB2312" pitchFamily="1" charset="-122"/>
                  <a:ea typeface="楷体_GB2312" pitchFamily="1" charset="-122"/>
                </a:rPr>
                <a:t>440V </a:t>
              </a:r>
              <a:endParaRPr lang="en-US" altLang="zh-CN" sz="1800">
                <a:latin typeface="楷体_GB2312" pitchFamily="1" charset="-122"/>
                <a:ea typeface="楷体_GB2312" pitchFamily="1" charset="-122"/>
              </a:endParaRPr>
            </a:p>
          </p:txBody>
        </p:sp>
      </p:grpSp>
      <p:grpSp>
        <p:nvGrpSpPr>
          <p:cNvPr id="272390" name="组合 272389"/>
          <p:cNvGrpSpPr/>
          <p:nvPr/>
        </p:nvGrpSpPr>
        <p:grpSpPr>
          <a:xfrm>
            <a:off x="2584450" y="3429000"/>
            <a:ext cx="6862763" cy="1317626"/>
            <a:chOff x="0" y="0"/>
            <a:chExt cx="4323" cy="830"/>
          </a:xfrm>
        </p:grpSpPr>
        <p:sp>
          <p:nvSpPr>
            <p:cNvPr id="272391" name="Rectangle 7"/>
            <p:cNvSpPr/>
            <p:nvPr/>
          </p:nvSpPr>
          <p:spPr>
            <a:xfrm>
              <a:off x="0" y="343"/>
              <a:ext cx="4323" cy="25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zh-CN" altLang="en-US" sz="2000" dirty="0">
                  <a:latin typeface="楷体_GB2312" pitchFamily="1" charset="-122"/>
                  <a:ea typeface="楷体_GB2312" pitchFamily="1" charset="-122"/>
                </a:rPr>
                <a:t>交流接触器：</a:t>
              </a:r>
              <a:r>
                <a:rPr lang="en-US" altLang="zh-CN" sz="1800">
                  <a:latin typeface="楷体_GB2312" pitchFamily="1" charset="-122"/>
                  <a:ea typeface="楷体_GB2312" pitchFamily="1" charset="-122"/>
                </a:rPr>
                <a:t>5</a:t>
              </a:r>
              <a:r>
                <a:rPr lang="zh-CN" altLang="en-US" sz="1800" dirty="0">
                  <a:latin typeface="楷体_GB2312" pitchFamily="1" charset="-122"/>
                  <a:ea typeface="楷体_GB2312" pitchFamily="1" charset="-122"/>
                </a:rPr>
                <a:t>、</a:t>
              </a:r>
              <a:r>
                <a:rPr lang="en-US" altLang="zh-CN" sz="1800">
                  <a:latin typeface="楷体_GB2312" pitchFamily="1" charset="-122"/>
                  <a:ea typeface="楷体_GB2312" pitchFamily="1" charset="-122"/>
                </a:rPr>
                <a:t>10</a:t>
              </a:r>
              <a:r>
                <a:rPr lang="zh-CN" altLang="en-US" sz="1800" dirty="0">
                  <a:latin typeface="楷体_GB2312" pitchFamily="1" charset="-122"/>
                  <a:ea typeface="楷体_GB2312" pitchFamily="1" charset="-122"/>
                </a:rPr>
                <a:t>、</a:t>
              </a:r>
              <a:r>
                <a:rPr lang="en-US" altLang="zh-CN" sz="1800">
                  <a:latin typeface="楷体_GB2312" pitchFamily="1" charset="-122"/>
                  <a:ea typeface="楷体_GB2312" pitchFamily="1" charset="-122"/>
                </a:rPr>
                <a:t>20</a:t>
              </a:r>
              <a:r>
                <a:rPr lang="zh-CN" altLang="en-US" sz="1800" dirty="0">
                  <a:latin typeface="楷体_GB2312" pitchFamily="1" charset="-122"/>
                  <a:ea typeface="楷体_GB2312" pitchFamily="1" charset="-122"/>
                </a:rPr>
                <a:t>、</a:t>
              </a:r>
              <a:r>
                <a:rPr lang="en-US" altLang="zh-CN" sz="1800">
                  <a:latin typeface="楷体_GB2312" pitchFamily="1" charset="-122"/>
                  <a:ea typeface="楷体_GB2312" pitchFamily="1" charset="-122"/>
                </a:rPr>
                <a:t>40</a:t>
              </a:r>
              <a:r>
                <a:rPr lang="zh-CN" altLang="en-US" sz="1800" dirty="0">
                  <a:latin typeface="楷体_GB2312" pitchFamily="1" charset="-122"/>
                  <a:ea typeface="楷体_GB2312" pitchFamily="1" charset="-122"/>
                </a:rPr>
                <a:t>、</a:t>
              </a:r>
              <a:r>
                <a:rPr lang="en-US" altLang="zh-CN" sz="1800">
                  <a:latin typeface="楷体_GB2312" pitchFamily="1" charset="-122"/>
                  <a:ea typeface="楷体_GB2312" pitchFamily="1" charset="-122"/>
                </a:rPr>
                <a:t>60</a:t>
              </a:r>
              <a:r>
                <a:rPr lang="zh-CN" altLang="en-US" sz="1800" dirty="0">
                  <a:latin typeface="楷体_GB2312" pitchFamily="1" charset="-122"/>
                  <a:ea typeface="楷体_GB2312" pitchFamily="1" charset="-122"/>
                </a:rPr>
                <a:t>、</a:t>
              </a:r>
              <a:r>
                <a:rPr lang="en-US" altLang="zh-CN" sz="1800">
                  <a:latin typeface="楷体_GB2312" pitchFamily="1" charset="-122"/>
                  <a:ea typeface="楷体_GB2312" pitchFamily="1" charset="-122"/>
                </a:rPr>
                <a:t>100</a:t>
              </a:r>
              <a:r>
                <a:rPr lang="zh-CN" altLang="en-US" sz="1800" dirty="0">
                  <a:latin typeface="楷体_GB2312" pitchFamily="1" charset="-122"/>
                  <a:ea typeface="楷体_GB2312" pitchFamily="1" charset="-122"/>
                </a:rPr>
                <a:t>、</a:t>
              </a:r>
              <a:r>
                <a:rPr lang="en-US" altLang="zh-CN" sz="1800">
                  <a:latin typeface="楷体_GB2312" pitchFamily="1" charset="-122"/>
                  <a:ea typeface="楷体_GB2312" pitchFamily="1" charset="-122"/>
                </a:rPr>
                <a:t>150</a:t>
              </a:r>
              <a:r>
                <a:rPr lang="zh-CN" altLang="en-US" sz="1800" dirty="0">
                  <a:latin typeface="楷体_GB2312" pitchFamily="1" charset="-122"/>
                  <a:ea typeface="楷体_GB2312" pitchFamily="1" charset="-122"/>
                </a:rPr>
                <a:t>、</a:t>
              </a:r>
              <a:r>
                <a:rPr lang="en-US" altLang="zh-CN" sz="1800">
                  <a:latin typeface="楷体_GB2312" pitchFamily="1" charset="-122"/>
                  <a:ea typeface="楷体_GB2312" pitchFamily="1" charset="-122"/>
                </a:rPr>
                <a:t>250</a:t>
              </a:r>
              <a:r>
                <a:rPr lang="zh-CN" altLang="en-US" sz="1800" dirty="0">
                  <a:latin typeface="楷体_GB2312" pitchFamily="1" charset="-122"/>
                  <a:ea typeface="楷体_GB2312" pitchFamily="1" charset="-122"/>
                </a:rPr>
                <a:t>、</a:t>
              </a:r>
              <a:r>
                <a:rPr lang="en-US" altLang="zh-CN" sz="1800">
                  <a:latin typeface="楷体_GB2312" pitchFamily="1" charset="-122"/>
                  <a:ea typeface="楷体_GB2312" pitchFamily="1" charset="-122"/>
                </a:rPr>
                <a:t>400</a:t>
              </a:r>
              <a:r>
                <a:rPr lang="zh-CN" altLang="en-US" sz="1800" dirty="0">
                  <a:latin typeface="楷体_GB2312" pitchFamily="1" charset="-122"/>
                  <a:ea typeface="楷体_GB2312" pitchFamily="1" charset="-122"/>
                </a:rPr>
                <a:t>、</a:t>
              </a:r>
              <a:r>
                <a:rPr lang="en-US" altLang="zh-CN" sz="1800">
                  <a:latin typeface="楷体_GB2312" pitchFamily="1" charset="-122"/>
                  <a:ea typeface="楷体_GB2312" pitchFamily="1" charset="-122"/>
                </a:rPr>
                <a:t>600A</a:t>
              </a:r>
              <a:r>
                <a:rPr lang="en-US" altLang="zh-CN" sz="2000">
                  <a:latin typeface="楷体_GB2312" pitchFamily="1" charset="-122"/>
                  <a:ea typeface="楷体_GB2312" pitchFamily="1" charset="-122"/>
                </a:rPr>
                <a:t> </a:t>
              </a:r>
              <a:r>
                <a:rPr lang="en-US" altLang="zh-CN" sz="1800">
                  <a:latin typeface="楷体_GB2312" pitchFamily="1" charset="-122"/>
                  <a:ea typeface="楷体_GB2312" pitchFamily="1" charset="-122"/>
                </a:rPr>
                <a:t> </a:t>
              </a:r>
              <a:endParaRPr lang="en-US" altLang="zh-CN" sz="1800">
                <a:latin typeface="楷体_GB2312" pitchFamily="1" charset="-122"/>
                <a:ea typeface="楷体_GB2312" pitchFamily="1" charset="-122"/>
              </a:endParaRPr>
            </a:p>
          </p:txBody>
        </p:sp>
        <p:sp>
          <p:nvSpPr>
            <p:cNvPr id="272392" name="Rectangle 8"/>
            <p:cNvSpPr/>
            <p:nvPr/>
          </p:nvSpPr>
          <p:spPr>
            <a:xfrm>
              <a:off x="0" y="579"/>
              <a:ext cx="3523" cy="25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zh-CN" altLang="en-US" sz="2000" dirty="0">
                  <a:latin typeface="楷体_GB2312" pitchFamily="1" charset="-122"/>
                  <a:ea typeface="楷体_GB2312" pitchFamily="1" charset="-122"/>
                </a:rPr>
                <a:t>直流接触器：</a:t>
              </a:r>
              <a:r>
                <a:rPr lang="en-US" altLang="zh-CN" sz="1800">
                  <a:latin typeface="楷体_GB2312" pitchFamily="1" charset="-122"/>
                  <a:ea typeface="楷体_GB2312" pitchFamily="1" charset="-122"/>
                </a:rPr>
                <a:t>40</a:t>
              </a:r>
              <a:r>
                <a:rPr lang="zh-CN" altLang="en-US" sz="1800" dirty="0">
                  <a:latin typeface="楷体_GB2312" pitchFamily="1" charset="-122"/>
                  <a:ea typeface="楷体_GB2312" pitchFamily="1" charset="-122"/>
                </a:rPr>
                <a:t>、</a:t>
              </a:r>
              <a:r>
                <a:rPr lang="en-US" altLang="zh-CN" sz="1800">
                  <a:latin typeface="楷体_GB2312" pitchFamily="1" charset="-122"/>
                  <a:ea typeface="楷体_GB2312" pitchFamily="1" charset="-122"/>
                </a:rPr>
                <a:t>80</a:t>
              </a:r>
              <a:r>
                <a:rPr lang="zh-CN" altLang="en-US" sz="1800" dirty="0">
                  <a:latin typeface="楷体_GB2312" pitchFamily="1" charset="-122"/>
                  <a:ea typeface="楷体_GB2312" pitchFamily="1" charset="-122"/>
                </a:rPr>
                <a:t>、</a:t>
              </a:r>
              <a:r>
                <a:rPr lang="en-US" altLang="zh-CN" sz="1800">
                  <a:latin typeface="楷体_GB2312" pitchFamily="1" charset="-122"/>
                  <a:ea typeface="楷体_GB2312" pitchFamily="1" charset="-122"/>
                </a:rPr>
                <a:t>100</a:t>
              </a:r>
              <a:r>
                <a:rPr lang="zh-CN" altLang="en-US" sz="1800" dirty="0">
                  <a:latin typeface="楷体_GB2312" pitchFamily="1" charset="-122"/>
                  <a:ea typeface="楷体_GB2312" pitchFamily="1" charset="-122"/>
                </a:rPr>
                <a:t>、</a:t>
              </a:r>
              <a:r>
                <a:rPr lang="en-US" altLang="zh-CN" sz="1800">
                  <a:latin typeface="楷体_GB2312" pitchFamily="1" charset="-122"/>
                  <a:ea typeface="楷体_GB2312" pitchFamily="1" charset="-122"/>
                </a:rPr>
                <a:t>150</a:t>
              </a:r>
              <a:r>
                <a:rPr lang="zh-CN" altLang="en-US" sz="1800" dirty="0">
                  <a:latin typeface="楷体_GB2312" pitchFamily="1" charset="-122"/>
                  <a:ea typeface="楷体_GB2312" pitchFamily="1" charset="-122"/>
                </a:rPr>
                <a:t>、</a:t>
              </a:r>
              <a:r>
                <a:rPr lang="en-US" altLang="zh-CN" sz="1800">
                  <a:latin typeface="楷体_GB2312" pitchFamily="1" charset="-122"/>
                  <a:ea typeface="楷体_GB2312" pitchFamily="1" charset="-122"/>
                </a:rPr>
                <a:t>250</a:t>
              </a:r>
              <a:r>
                <a:rPr lang="zh-CN" altLang="en-US" sz="1800" dirty="0">
                  <a:latin typeface="楷体_GB2312" pitchFamily="1" charset="-122"/>
                  <a:ea typeface="楷体_GB2312" pitchFamily="1" charset="-122"/>
                </a:rPr>
                <a:t>、</a:t>
              </a:r>
              <a:r>
                <a:rPr lang="en-US" altLang="zh-CN" sz="1800">
                  <a:latin typeface="楷体_GB2312" pitchFamily="1" charset="-122"/>
                  <a:ea typeface="楷体_GB2312" pitchFamily="1" charset="-122"/>
                </a:rPr>
                <a:t>400</a:t>
              </a:r>
              <a:r>
                <a:rPr lang="zh-CN" altLang="en-US" sz="1800" dirty="0">
                  <a:latin typeface="楷体_GB2312" pitchFamily="1" charset="-122"/>
                  <a:ea typeface="楷体_GB2312" pitchFamily="1" charset="-122"/>
                </a:rPr>
                <a:t>、</a:t>
              </a:r>
              <a:r>
                <a:rPr lang="en-US" altLang="zh-CN" sz="1800">
                  <a:latin typeface="楷体_GB2312" pitchFamily="1" charset="-122"/>
                  <a:ea typeface="楷体_GB2312" pitchFamily="1" charset="-122"/>
                </a:rPr>
                <a:t>600A  </a:t>
              </a:r>
              <a:endParaRPr lang="en-US" altLang="zh-CN" sz="1800">
                <a:latin typeface="楷体_GB2312" pitchFamily="1" charset="-122"/>
                <a:ea typeface="楷体_GB2312" pitchFamily="1" charset="-122"/>
              </a:endParaRPr>
            </a:p>
          </p:txBody>
        </p:sp>
        <p:sp>
          <p:nvSpPr>
            <p:cNvPr id="272393" name="Rectangle 9"/>
            <p:cNvSpPr/>
            <p:nvPr/>
          </p:nvSpPr>
          <p:spPr>
            <a:xfrm>
              <a:off x="0" y="0"/>
              <a:ext cx="766" cy="232"/>
            </a:xfrm>
            <a:prstGeom prst="rect">
              <a:avLst/>
            </a:prstGeom>
            <a:gradFill rotWithShape="1">
              <a:gsLst>
                <a:gs pos="0">
                  <a:srgbClr val="00FF00"/>
                </a:gs>
                <a:gs pos="100000">
                  <a:srgbClr val="C6FFC6"/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>
              <a:solidFill>
                <a:srgbClr val="CC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zh-CN" altLang="en-US" b="1" dirty="0">
                  <a:latin typeface="楷体_GB2312" pitchFamily="1" charset="-122"/>
                  <a:ea typeface="楷体_GB2312" pitchFamily="1" charset="-122"/>
                </a:rPr>
                <a:t>额定电流</a:t>
              </a:r>
              <a:r>
                <a:rPr lang="zh-CN" altLang="en-US" sz="1800" dirty="0">
                  <a:latin typeface="楷体_GB2312" pitchFamily="1" charset="-122"/>
                  <a:ea typeface="楷体_GB2312" pitchFamily="1" charset="-122"/>
                </a:rPr>
                <a:t> </a:t>
              </a:r>
              <a:endParaRPr lang="zh-CN" altLang="en-US" sz="1800" dirty="0">
                <a:latin typeface="楷体_GB2312" pitchFamily="1" charset="-122"/>
                <a:ea typeface="楷体_GB2312" pitchFamily="1" charset="-122"/>
              </a:endParaRPr>
            </a:p>
          </p:txBody>
        </p:sp>
      </p:grpSp>
      <p:grpSp>
        <p:nvGrpSpPr>
          <p:cNvPr id="272394" name="组合 272393"/>
          <p:cNvGrpSpPr/>
          <p:nvPr/>
        </p:nvGrpSpPr>
        <p:grpSpPr>
          <a:xfrm>
            <a:off x="2514600" y="4800600"/>
            <a:ext cx="4678363" cy="1243013"/>
            <a:chOff x="0" y="0"/>
            <a:chExt cx="2947" cy="783"/>
          </a:xfrm>
        </p:grpSpPr>
        <p:sp>
          <p:nvSpPr>
            <p:cNvPr id="272395" name="Rectangle 11"/>
            <p:cNvSpPr/>
            <p:nvPr/>
          </p:nvSpPr>
          <p:spPr>
            <a:xfrm>
              <a:off x="46" y="0"/>
              <a:ext cx="1274" cy="232"/>
            </a:xfrm>
            <a:prstGeom prst="rect">
              <a:avLst/>
            </a:prstGeom>
            <a:gradFill rotWithShape="1">
              <a:gsLst>
                <a:gs pos="0">
                  <a:srgbClr val="B8EDFF"/>
                </a:gs>
                <a:gs pos="100000">
                  <a:srgbClr val="33CCFF"/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>
              <a:solidFill>
                <a:srgbClr val="CC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zh-CN" altLang="en-US" b="1" dirty="0">
                  <a:latin typeface="楷体_GB2312" pitchFamily="1" charset="-122"/>
                  <a:ea typeface="楷体_GB2312" pitchFamily="1" charset="-122"/>
                </a:rPr>
                <a:t>吸引线圈额定电压</a:t>
              </a:r>
              <a:endParaRPr lang="zh-CN" altLang="en-US" sz="1800" dirty="0">
                <a:latin typeface="楷体_GB2312" pitchFamily="1" charset="-122"/>
                <a:ea typeface="楷体_GB2312" pitchFamily="1" charset="-122"/>
              </a:endParaRPr>
            </a:p>
          </p:txBody>
        </p:sp>
        <p:sp>
          <p:nvSpPr>
            <p:cNvPr id="272396" name="Rectangle 12"/>
            <p:cNvSpPr/>
            <p:nvPr/>
          </p:nvSpPr>
          <p:spPr>
            <a:xfrm>
              <a:off x="0" y="305"/>
              <a:ext cx="2947" cy="25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zh-CN" altLang="en-US" sz="2000" dirty="0">
                  <a:latin typeface="楷体_GB2312" pitchFamily="1" charset="-122"/>
                  <a:ea typeface="楷体_GB2312" pitchFamily="1" charset="-122"/>
                </a:rPr>
                <a:t>交流接触器：</a:t>
              </a:r>
              <a:r>
                <a:rPr lang="en-US" altLang="zh-CN" sz="1800">
                  <a:latin typeface="楷体_GB2312" pitchFamily="1" charset="-122"/>
                  <a:ea typeface="楷体_GB2312" pitchFamily="1" charset="-122"/>
                </a:rPr>
                <a:t>36</a:t>
              </a:r>
              <a:r>
                <a:rPr lang="zh-CN" altLang="en-US" sz="1800" dirty="0">
                  <a:latin typeface="楷体_GB2312" pitchFamily="1" charset="-122"/>
                  <a:ea typeface="楷体_GB2312" pitchFamily="1" charset="-122"/>
                </a:rPr>
                <a:t>、</a:t>
              </a:r>
              <a:r>
                <a:rPr lang="en-US" altLang="zh-CN" sz="1800">
                  <a:latin typeface="楷体_GB2312" pitchFamily="1" charset="-122"/>
                  <a:ea typeface="楷体_GB2312" pitchFamily="1" charset="-122"/>
                </a:rPr>
                <a:t>110</a:t>
              </a:r>
              <a:r>
                <a:rPr lang="zh-CN" altLang="en-US" sz="1800" dirty="0">
                  <a:latin typeface="楷体_GB2312" pitchFamily="1" charset="-122"/>
                  <a:ea typeface="楷体_GB2312" pitchFamily="1" charset="-122"/>
                </a:rPr>
                <a:t>（</a:t>
              </a:r>
              <a:r>
                <a:rPr lang="en-US" altLang="zh-CN" sz="1800">
                  <a:latin typeface="楷体_GB2312" pitchFamily="1" charset="-122"/>
                  <a:ea typeface="楷体_GB2312" pitchFamily="1" charset="-122"/>
                </a:rPr>
                <a:t>127</a:t>
              </a:r>
              <a:r>
                <a:rPr lang="zh-CN" altLang="en-US" sz="1800" dirty="0">
                  <a:latin typeface="楷体_GB2312" pitchFamily="1" charset="-122"/>
                  <a:ea typeface="楷体_GB2312" pitchFamily="1" charset="-122"/>
                </a:rPr>
                <a:t>）、</a:t>
              </a:r>
              <a:r>
                <a:rPr lang="en-US" altLang="zh-CN" sz="1800">
                  <a:latin typeface="楷体_GB2312" pitchFamily="1" charset="-122"/>
                  <a:ea typeface="楷体_GB2312" pitchFamily="1" charset="-122"/>
                </a:rPr>
                <a:t>220</a:t>
              </a:r>
              <a:r>
                <a:rPr lang="zh-CN" altLang="en-US" sz="1800" dirty="0">
                  <a:latin typeface="楷体_GB2312" pitchFamily="1" charset="-122"/>
                  <a:ea typeface="楷体_GB2312" pitchFamily="1" charset="-122"/>
                </a:rPr>
                <a:t>、</a:t>
              </a:r>
              <a:r>
                <a:rPr lang="en-US" altLang="zh-CN" sz="1800">
                  <a:latin typeface="楷体_GB2312" pitchFamily="1" charset="-122"/>
                  <a:ea typeface="楷体_GB2312" pitchFamily="1" charset="-122"/>
                </a:rPr>
                <a:t>380V </a:t>
              </a:r>
              <a:endParaRPr lang="en-US" altLang="zh-CN" sz="1800">
                <a:latin typeface="楷体_GB2312" pitchFamily="1" charset="-122"/>
                <a:ea typeface="楷体_GB2312" pitchFamily="1" charset="-122"/>
              </a:endParaRPr>
            </a:p>
          </p:txBody>
        </p:sp>
        <p:sp>
          <p:nvSpPr>
            <p:cNvPr id="272397" name="Rectangle 13"/>
            <p:cNvSpPr/>
            <p:nvPr/>
          </p:nvSpPr>
          <p:spPr>
            <a:xfrm>
              <a:off x="0" y="532"/>
              <a:ext cx="2371" cy="25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zh-CN" altLang="en-US" sz="2000" dirty="0">
                  <a:latin typeface="楷体_GB2312" pitchFamily="1" charset="-122"/>
                  <a:ea typeface="楷体_GB2312" pitchFamily="1" charset="-122"/>
                </a:rPr>
                <a:t>直流接触器：</a:t>
              </a:r>
              <a:r>
                <a:rPr lang="en-US" altLang="zh-CN" sz="1800">
                  <a:latin typeface="楷体_GB2312" pitchFamily="1" charset="-122"/>
                  <a:ea typeface="楷体_GB2312" pitchFamily="1" charset="-122"/>
                </a:rPr>
                <a:t>24</a:t>
              </a:r>
              <a:r>
                <a:rPr lang="zh-CN" altLang="en-US" sz="1800" dirty="0">
                  <a:latin typeface="楷体_GB2312" pitchFamily="1" charset="-122"/>
                  <a:ea typeface="楷体_GB2312" pitchFamily="1" charset="-122"/>
                </a:rPr>
                <a:t>、</a:t>
              </a:r>
              <a:r>
                <a:rPr lang="en-US" altLang="zh-CN" sz="1800">
                  <a:latin typeface="楷体_GB2312" pitchFamily="1" charset="-122"/>
                  <a:ea typeface="楷体_GB2312" pitchFamily="1" charset="-122"/>
                </a:rPr>
                <a:t>48</a:t>
              </a:r>
              <a:r>
                <a:rPr lang="zh-CN" altLang="en-US" sz="1800" dirty="0">
                  <a:latin typeface="楷体_GB2312" pitchFamily="1" charset="-122"/>
                  <a:ea typeface="楷体_GB2312" pitchFamily="1" charset="-122"/>
                </a:rPr>
                <a:t>、</a:t>
              </a:r>
              <a:r>
                <a:rPr lang="en-US" altLang="zh-CN" sz="1800">
                  <a:latin typeface="楷体_GB2312" pitchFamily="1" charset="-122"/>
                  <a:ea typeface="楷体_GB2312" pitchFamily="1" charset="-122"/>
                </a:rPr>
                <a:t>220</a:t>
              </a:r>
              <a:r>
                <a:rPr lang="zh-CN" altLang="en-US" sz="1800" dirty="0">
                  <a:latin typeface="楷体_GB2312" pitchFamily="1" charset="-122"/>
                  <a:ea typeface="楷体_GB2312" pitchFamily="1" charset="-122"/>
                </a:rPr>
                <a:t>、</a:t>
              </a:r>
              <a:r>
                <a:rPr lang="en-US" altLang="zh-CN" sz="1800">
                  <a:latin typeface="楷体_GB2312" pitchFamily="1" charset="-122"/>
                  <a:ea typeface="楷体_GB2312" pitchFamily="1" charset="-122"/>
                </a:rPr>
                <a:t>440V </a:t>
              </a:r>
              <a:endParaRPr lang="en-US" altLang="zh-CN" sz="1800">
                <a:latin typeface="楷体_GB2312" pitchFamily="1" charset="-122"/>
                <a:ea typeface="楷体_GB2312" pitchFamily="1" charset="-122"/>
              </a:endParaRPr>
            </a:p>
          </p:txBody>
        </p:sp>
      </p:grpSp>
      <p:sp>
        <p:nvSpPr>
          <p:cNvPr id="272399" name="Rectangle 20"/>
          <p:cNvSpPr/>
          <p:nvPr/>
        </p:nvSpPr>
        <p:spPr>
          <a:xfrm>
            <a:off x="2590800" y="1295400"/>
            <a:ext cx="3055620" cy="368300"/>
          </a:xfrm>
          <a:prstGeom prst="rect">
            <a:avLst/>
          </a:prstGeom>
          <a:noFill/>
          <a:ln w="9525" cap="flat" cmpd="sng">
            <a:solidFill>
              <a:srgbClr val="CC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b="1" dirty="0">
                <a:latin typeface="楷体_GB2312" pitchFamily="1" charset="-122"/>
                <a:ea typeface="楷体_GB2312" pitchFamily="1" charset="-122"/>
              </a:rPr>
              <a:t>四、接触器的主要技术指标</a:t>
            </a:r>
            <a:r>
              <a:rPr lang="zh-CN" altLang="en-US" sz="1800" dirty="0">
                <a:latin typeface="楷体_GB2312" pitchFamily="1" charset="-122"/>
                <a:ea typeface="楷体_GB2312" pitchFamily="1" charset="-122"/>
              </a:rPr>
              <a:t> </a:t>
            </a:r>
            <a:endParaRPr lang="zh-CN" altLang="en-US" sz="1800" dirty="0">
              <a:latin typeface="楷体_GB2312" pitchFamily="1" charset="-122"/>
              <a:ea typeface="楷体_GB2312" pitchFamily="1" charset="-122"/>
            </a:endParaRP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72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72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72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72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2399" grpId="0" bldLvl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0" hangingPunct="0"/>
            <a:fld id="{9A0DB2DC-4C9A-4742-B13C-FB6460FD3503}" type="slidenum">
              <a:rPr lang="zh-CN" altLang="en-US" dirty="0"/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273410" name="Rectangle 2"/>
          <p:cNvSpPr/>
          <p:nvPr/>
        </p:nvSpPr>
        <p:spPr>
          <a:xfrm>
            <a:off x="2495550" y="1900873"/>
            <a:ext cx="7345363" cy="352298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lstStyle/>
          <a:p>
            <a:pPr indent="271780" eaLnBrk="1" hangingPunct="1">
              <a:lnSpc>
                <a:spcPct val="155000"/>
              </a:lnSpc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zh-CN" altLang="en-US" sz="2400" b="1" dirty="0">
                <a:latin typeface="楷体_GB2312" pitchFamily="1" charset="-122"/>
                <a:ea typeface="楷体_GB2312" pitchFamily="1" charset="-122"/>
              </a:rPr>
              <a:t>根据电路中负载电流的种类选择接触器的类型；</a:t>
            </a:r>
            <a:endParaRPr lang="zh-CN" altLang="en-US" sz="2400" b="1" dirty="0">
              <a:latin typeface="楷体_GB2312" pitchFamily="1" charset="-122"/>
              <a:ea typeface="楷体_GB2312" pitchFamily="1" charset="-122"/>
            </a:endParaRPr>
          </a:p>
          <a:p>
            <a:pPr indent="271780" eaLnBrk="1" hangingPunct="1">
              <a:lnSpc>
                <a:spcPct val="155000"/>
              </a:lnSpc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zh-CN" altLang="en-US" sz="2400" b="1" dirty="0">
                <a:latin typeface="楷体_GB2312" pitchFamily="1" charset="-122"/>
                <a:ea typeface="楷体_GB2312" pitchFamily="1" charset="-122"/>
              </a:rPr>
              <a:t>  接触器的额定电压应大于或等于负载回路的额定电压；</a:t>
            </a:r>
            <a:endParaRPr lang="zh-CN" altLang="en-US" sz="2400" b="1" dirty="0">
              <a:latin typeface="楷体_GB2312" pitchFamily="1" charset="-122"/>
              <a:ea typeface="楷体_GB2312" pitchFamily="1" charset="-122"/>
            </a:endParaRPr>
          </a:p>
          <a:p>
            <a:pPr indent="271780" eaLnBrk="1" hangingPunct="1">
              <a:lnSpc>
                <a:spcPct val="155000"/>
              </a:lnSpc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zh-CN" altLang="en-US" sz="2400" b="1" dirty="0">
                <a:latin typeface="楷体_GB2312" pitchFamily="1" charset="-122"/>
                <a:ea typeface="楷体_GB2312" pitchFamily="1" charset="-122"/>
              </a:rPr>
              <a:t>  吸引线圈的额定电压应与所接控制电路的额定电压等级一致；</a:t>
            </a:r>
            <a:endParaRPr lang="zh-CN" altLang="en-US" sz="2400" b="1" dirty="0">
              <a:latin typeface="楷体_GB2312" pitchFamily="1" charset="-122"/>
              <a:ea typeface="楷体_GB2312" pitchFamily="1" charset="-122"/>
            </a:endParaRPr>
          </a:p>
          <a:p>
            <a:pPr indent="271780" eaLnBrk="1" hangingPunct="1">
              <a:lnSpc>
                <a:spcPct val="155000"/>
              </a:lnSpc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zh-CN" altLang="en-US" sz="2400" b="1" dirty="0">
                <a:latin typeface="楷体_GB2312" pitchFamily="1" charset="-122"/>
                <a:ea typeface="楷体_GB2312" pitchFamily="1" charset="-122"/>
              </a:rPr>
              <a:t>  额定电流应大于或等于被控主回路的额定电流。</a:t>
            </a:r>
            <a:endParaRPr lang="zh-CN" altLang="en-US" sz="2400" b="1" dirty="0">
              <a:latin typeface="楷体_GB2312" pitchFamily="1" charset="-122"/>
              <a:ea typeface="楷体_GB2312" pitchFamily="1" charset="-122"/>
            </a:endParaRPr>
          </a:p>
        </p:txBody>
      </p:sp>
      <p:sp>
        <p:nvSpPr>
          <p:cNvPr id="273412" name="Rectangle 5"/>
          <p:cNvSpPr/>
          <p:nvPr/>
        </p:nvSpPr>
        <p:spPr>
          <a:xfrm>
            <a:off x="2590800" y="1295400"/>
            <a:ext cx="3055620" cy="368300"/>
          </a:xfrm>
          <a:prstGeom prst="rect">
            <a:avLst/>
          </a:prstGeom>
          <a:noFill/>
          <a:ln w="9525" cap="flat" cmpd="sng">
            <a:solidFill>
              <a:srgbClr val="CC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b="1" dirty="0">
                <a:latin typeface="楷体_GB2312" pitchFamily="1" charset="-122"/>
                <a:ea typeface="楷体_GB2312" pitchFamily="1" charset="-122"/>
              </a:rPr>
              <a:t>四、接触器的使用选择原则</a:t>
            </a:r>
            <a:r>
              <a:rPr lang="zh-CN" altLang="en-US" sz="1800" dirty="0">
                <a:latin typeface="楷体_GB2312" pitchFamily="1" charset="-122"/>
                <a:ea typeface="楷体_GB2312" pitchFamily="1" charset="-122"/>
              </a:rPr>
              <a:t> </a:t>
            </a:r>
            <a:endParaRPr lang="zh-CN" altLang="en-US" sz="1800" dirty="0">
              <a:latin typeface="楷体_GB2312" pitchFamily="1" charset="-122"/>
              <a:ea typeface="楷体_GB2312" pitchFamily="1" charset="-122"/>
            </a:endParaRP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73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73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73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73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73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3412" grpId="0" bldLvl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0" hangingPunct="0"/>
            <a:fld id="{9A0DB2DC-4C9A-4742-B13C-FB6460FD3503}" type="slidenum">
              <a:rPr lang="zh-CN" altLang="en-US" dirty="0"/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274434" name="Rectangle 3"/>
          <p:cNvSpPr/>
          <p:nvPr/>
        </p:nvSpPr>
        <p:spPr>
          <a:xfrm>
            <a:off x="2135188" y="1916113"/>
            <a:ext cx="8137525" cy="36004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rgbClr val="FF00FF"/>
              </a:buClr>
              <a:buFont typeface="Wingdings" panose="05000000000000000000" pitchFamily="2" charset="2"/>
              <a:buChar char="v"/>
            </a:pPr>
            <a:r>
              <a:rPr lang="zh-CN" altLang="en-US" sz="2400" b="1" dirty="0">
                <a:latin typeface="楷体_GB2312" pitchFamily="1" charset="-122"/>
                <a:ea typeface="楷体_GB2312" pitchFamily="1" charset="-122"/>
              </a:rPr>
              <a:t>作用：控制、放大、联锁、保护和调节</a:t>
            </a:r>
            <a:endParaRPr lang="zh-CN" altLang="en-US" sz="2400" b="1" dirty="0">
              <a:latin typeface="楷体_GB2312" pitchFamily="1" charset="-122"/>
              <a:ea typeface="楷体_GB2312" pitchFamily="1" charset="-122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rgbClr val="FF00FF"/>
              </a:buClr>
              <a:buFont typeface="Wingdings" panose="05000000000000000000" pitchFamily="2" charset="2"/>
              <a:buChar char="v"/>
            </a:pPr>
            <a:r>
              <a:rPr lang="zh-CN" altLang="en-US" sz="2400" b="1" dirty="0">
                <a:latin typeface="楷体_GB2312" pitchFamily="1" charset="-122"/>
                <a:ea typeface="楷体_GB2312" pitchFamily="1" charset="-122"/>
              </a:rPr>
              <a:t>分类：</a:t>
            </a:r>
            <a:endParaRPr lang="zh-CN" altLang="en-US" b="1" dirty="0">
              <a:latin typeface="楷体_GB2312" pitchFamily="1" charset="-122"/>
              <a:ea typeface="楷体_GB2312" pitchFamily="1" charset="-122"/>
            </a:endParaRPr>
          </a:p>
          <a:p>
            <a:pPr marL="742950" lvl="1" indent="-285750" eaLnBrk="1" hangingPunct="1">
              <a:spcBef>
                <a:spcPct val="20000"/>
              </a:spcBef>
              <a:buClr>
                <a:srgbClr val="FF3300"/>
              </a:buClr>
              <a:buFont typeface="Wingdings" panose="05000000000000000000" pitchFamily="2" charset="2"/>
              <a:buChar char="ü"/>
            </a:pPr>
            <a:r>
              <a:rPr lang="zh-CN" altLang="en-US" sz="2400" b="1" dirty="0">
                <a:effectLst/>
                <a:latin typeface="楷体_GB2312" pitchFamily="1" charset="-122"/>
                <a:ea typeface="楷体_GB2312" pitchFamily="1" charset="-122"/>
              </a:rPr>
              <a:t>按用途分 ：控制和保护继电器 </a:t>
            </a:r>
            <a:endParaRPr lang="zh-CN" altLang="en-US" sz="2400" b="1" dirty="0">
              <a:effectLst/>
              <a:latin typeface="楷体_GB2312" pitchFamily="1" charset="-122"/>
              <a:ea typeface="楷体_GB2312" pitchFamily="1" charset="-122"/>
            </a:endParaRPr>
          </a:p>
          <a:p>
            <a:pPr marL="742950" lvl="1" indent="-285750" eaLnBrk="1" hangingPunct="1">
              <a:spcBef>
                <a:spcPct val="20000"/>
              </a:spcBef>
              <a:buClr>
                <a:srgbClr val="FF3300"/>
              </a:buClr>
              <a:buFont typeface="Wingdings" panose="05000000000000000000" pitchFamily="2" charset="2"/>
              <a:buChar char="ü"/>
            </a:pPr>
            <a:r>
              <a:rPr lang="zh-CN" altLang="en-US" sz="2400" b="1" dirty="0">
                <a:effectLst/>
                <a:latin typeface="楷体_GB2312" pitchFamily="1" charset="-122"/>
                <a:ea typeface="楷体_GB2312" pitchFamily="1" charset="-122"/>
              </a:rPr>
              <a:t>按动作原理分：电磁式、感应式、电动式、电子式、</a:t>
            </a:r>
            <a:endParaRPr lang="zh-CN" altLang="en-US" sz="2400" b="1" dirty="0">
              <a:effectLst/>
              <a:latin typeface="楷体_GB2312" pitchFamily="1" charset="-122"/>
              <a:ea typeface="楷体_GB2312" pitchFamily="1" charset="-122"/>
            </a:endParaRPr>
          </a:p>
          <a:p>
            <a:pPr marL="742950" lvl="1" indent="-285750" eaLnBrk="1" hangingPunct="1">
              <a:spcBef>
                <a:spcPct val="20000"/>
              </a:spcBef>
              <a:buClr>
                <a:srgbClr val="FF3300"/>
              </a:buClr>
              <a:buFont typeface="Wingdings" panose="05000000000000000000" pitchFamily="2" charset="2"/>
            </a:pPr>
            <a:r>
              <a:rPr lang="zh-CN" altLang="en-US" sz="2400" b="1" dirty="0">
                <a:effectLst/>
                <a:latin typeface="楷体_GB2312" pitchFamily="1" charset="-122"/>
                <a:ea typeface="楷体_GB2312" pitchFamily="1" charset="-122"/>
              </a:rPr>
              <a:t>                机械式                  </a:t>
            </a:r>
            <a:endParaRPr lang="zh-CN" altLang="en-US" sz="2400" b="1" dirty="0">
              <a:effectLst/>
              <a:latin typeface="楷体_GB2312" pitchFamily="1" charset="-122"/>
              <a:ea typeface="楷体_GB2312" pitchFamily="1" charset="-122"/>
            </a:endParaRPr>
          </a:p>
          <a:p>
            <a:pPr marL="742950" lvl="1" indent="-285750" eaLnBrk="1" hangingPunct="1">
              <a:spcBef>
                <a:spcPct val="20000"/>
              </a:spcBef>
              <a:buClr>
                <a:srgbClr val="FF3300"/>
              </a:buClr>
              <a:buFont typeface="Wingdings" panose="05000000000000000000" pitchFamily="2" charset="2"/>
              <a:buChar char="ü"/>
            </a:pPr>
            <a:r>
              <a:rPr lang="zh-CN" altLang="en-US" sz="2400" b="1" dirty="0">
                <a:effectLst/>
                <a:latin typeface="楷体_GB2312" pitchFamily="1" charset="-122"/>
                <a:ea typeface="楷体_GB2312" pitchFamily="1" charset="-122"/>
              </a:rPr>
              <a:t>按输入量分：电流、电压、时间、速度、压力</a:t>
            </a:r>
            <a:endParaRPr lang="zh-CN" altLang="en-US" sz="2400" b="1" dirty="0">
              <a:effectLst/>
              <a:latin typeface="楷体_GB2312" pitchFamily="1" charset="-122"/>
              <a:ea typeface="楷体_GB2312" pitchFamily="1" charset="-122"/>
            </a:endParaRPr>
          </a:p>
          <a:p>
            <a:pPr marL="742950" lvl="1" indent="-285750" eaLnBrk="1" hangingPunct="1">
              <a:spcBef>
                <a:spcPct val="20000"/>
              </a:spcBef>
              <a:buClr>
                <a:srgbClr val="FF3300"/>
              </a:buClr>
              <a:buFont typeface="Wingdings" panose="05000000000000000000" pitchFamily="2" charset="2"/>
              <a:buChar char="ü"/>
            </a:pPr>
            <a:r>
              <a:rPr lang="zh-CN" altLang="en-US" sz="2400" b="1" dirty="0">
                <a:effectLst/>
                <a:latin typeface="楷体_GB2312" pitchFamily="1" charset="-122"/>
                <a:ea typeface="楷体_GB2312" pitchFamily="1" charset="-122"/>
              </a:rPr>
              <a:t>按动作时间分：瞬时、延时继电器 </a:t>
            </a:r>
            <a:endParaRPr lang="zh-CN" altLang="en-US" sz="1900" b="1" dirty="0">
              <a:effectLst/>
              <a:latin typeface="楷体_GB2312" pitchFamily="1" charset="-122"/>
              <a:ea typeface="楷体_GB2312" pitchFamily="1" charset="-122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rgbClr val="FF00FF"/>
              </a:buClr>
              <a:buFont typeface="Wingdings" panose="05000000000000000000" pitchFamily="2" charset="2"/>
              <a:buChar char="v"/>
            </a:pPr>
            <a:r>
              <a:rPr lang="zh-CN" altLang="en-US" sz="2400" b="1" dirty="0">
                <a:latin typeface="楷体_GB2312" pitchFamily="1" charset="-122"/>
                <a:ea typeface="楷体_GB2312" pitchFamily="1" charset="-122"/>
              </a:rPr>
              <a:t> 特点：额定电流不大于</a:t>
            </a:r>
            <a:r>
              <a:rPr lang="en-US" altLang="zh-CN" sz="2400" b="1">
                <a:latin typeface="楷体_GB2312" pitchFamily="1" charset="-122"/>
                <a:ea typeface="楷体_GB2312" pitchFamily="1" charset="-122"/>
              </a:rPr>
              <a:t>5A</a:t>
            </a:r>
            <a:endParaRPr lang="en-US" altLang="zh-CN" sz="2400" b="1">
              <a:latin typeface="楷体_GB2312" pitchFamily="1" charset="-122"/>
              <a:ea typeface="楷体_GB2312" pitchFamily="1" charset="-122"/>
            </a:endParaRPr>
          </a:p>
        </p:txBody>
      </p:sp>
      <p:pic>
        <p:nvPicPr>
          <p:cNvPr id="274435" name="Picture 4" descr="(可分体数显式过、欠电压继电器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56588" y="765175"/>
            <a:ext cx="1774825" cy="19970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4436" name="Rectangle 5"/>
          <p:cNvSpPr/>
          <p:nvPr/>
        </p:nvSpPr>
        <p:spPr>
          <a:xfrm>
            <a:off x="2286000" y="914400"/>
            <a:ext cx="7772400" cy="6096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eaLnBrk="1" hangingPunct="1"/>
            <a:r>
              <a:rPr lang="zh-CN" altLang="en-US" sz="4000" b="1" dirty="0">
                <a:solidFill>
                  <a:srgbClr val="00605E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第四节</a:t>
            </a:r>
            <a:r>
              <a:rPr lang="zh-CN" altLang="en-US" sz="4000" b="1" dirty="0">
                <a:solidFill>
                  <a:srgbClr val="006666"/>
                </a:solidFill>
                <a:latin typeface="Times New Roman" panose="02020603050405020304" pitchFamily="18" charset="0"/>
                <a:ea typeface="楷体_GB2312" pitchFamily="1" charset="-122"/>
              </a:rPr>
              <a:t>  </a:t>
            </a:r>
            <a:r>
              <a:rPr lang="zh-CN" altLang="en-US" sz="4000" b="1" dirty="0">
                <a:solidFill>
                  <a:srgbClr val="00605E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继电器</a:t>
            </a:r>
            <a:endParaRPr lang="zh-CN" altLang="en-US" sz="4000" b="1" dirty="0">
              <a:solidFill>
                <a:srgbClr val="00605E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4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74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74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74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74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4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744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744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1000"/>
                                        <p:tgtEl>
                                          <p:spTgt spid="274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1000"/>
                                        <p:tgtEl>
                                          <p:spTgt spid="274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1000"/>
                                        <p:tgtEl>
                                          <p:spTgt spid="274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1000"/>
                                        <p:tgtEl>
                                          <p:spTgt spid="274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1000"/>
                                        <p:tgtEl>
                                          <p:spTgt spid="274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1000"/>
                                        <p:tgtEl>
                                          <p:spTgt spid="274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1000"/>
                                        <p:tgtEl>
                                          <p:spTgt spid="2744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1000"/>
                                        <p:tgtEl>
                                          <p:spTgt spid="2744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4434" grpId="0" build="allAtOnce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0" hangingPunct="0"/>
            <a:fld id="{9A0DB2DC-4C9A-4742-B13C-FB6460FD3503}" type="slidenum">
              <a:rPr lang="zh-CN" altLang="en-US" dirty="0"/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275458" name="Rectangle 3"/>
          <p:cNvSpPr/>
          <p:nvPr/>
        </p:nvSpPr>
        <p:spPr>
          <a:xfrm>
            <a:off x="2279650" y="1412875"/>
            <a:ext cx="295275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b="1" dirty="0">
                <a:solidFill>
                  <a:srgbClr val="FC3C00"/>
                </a:solidFill>
                <a:latin typeface="楷体_GB2312" pitchFamily="1" charset="-122"/>
                <a:ea typeface="楷体_GB2312" pitchFamily="1" charset="-122"/>
              </a:rPr>
              <a:t>一、电流继电器</a:t>
            </a:r>
            <a:endParaRPr lang="zh-CN" altLang="en-US" sz="1800" dirty="0">
              <a:solidFill>
                <a:srgbClr val="FC3C00"/>
              </a:solidFill>
              <a:latin typeface="楷体_GB2312" pitchFamily="1" charset="-122"/>
              <a:ea typeface="楷体_GB2312" pitchFamily="1" charset="-122"/>
            </a:endParaRPr>
          </a:p>
        </p:txBody>
      </p:sp>
      <p:sp>
        <p:nvSpPr>
          <p:cNvPr id="275459" name="Rectangle 4"/>
          <p:cNvSpPr/>
          <p:nvPr/>
        </p:nvSpPr>
        <p:spPr>
          <a:xfrm>
            <a:off x="2424113" y="2205038"/>
            <a:ext cx="7559675" cy="9772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zh-CN" altLang="en-US" sz="2400" dirty="0">
                <a:latin typeface="楷体_GB2312" pitchFamily="1" charset="-122"/>
                <a:ea typeface="楷体_GB2312" pitchFamily="1" charset="-122"/>
              </a:rPr>
              <a:t>特点：线圈串接于电路中，导线粗、匝数少、阻抗小。  </a:t>
            </a:r>
            <a:endParaRPr lang="zh-CN" altLang="en-US" sz="2400" dirty="0">
              <a:latin typeface="楷体_GB2312" pitchFamily="1" charset="-122"/>
              <a:ea typeface="楷体_GB2312" pitchFamily="1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zh-CN" altLang="en-US" sz="2400" dirty="0">
                <a:latin typeface="楷体_GB2312" pitchFamily="1" charset="-122"/>
                <a:ea typeface="楷体_GB2312" pitchFamily="1" charset="-122"/>
              </a:rPr>
              <a:t>分类：过电流继电器、欠电流继电器</a:t>
            </a:r>
            <a:endParaRPr lang="zh-CN" altLang="en-US" sz="2400" dirty="0">
              <a:latin typeface="楷体_GB2312" pitchFamily="1" charset="-122"/>
              <a:ea typeface="楷体_GB2312" pitchFamily="1" charset="-122"/>
            </a:endParaRPr>
          </a:p>
        </p:txBody>
      </p:sp>
      <p:pic>
        <p:nvPicPr>
          <p:cNvPr id="275460" name="Picture 5" descr="智能过电流继电器WJJL1"/>
          <p:cNvPicPr>
            <a:picLocks noChangeAspect="1"/>
          </p:cNvPicPr>
          <p:nvPr/>
        </p:nvPicPr>
        <p:blipFill>
          <a:blip r:embed="rId1"/>
          <a:srcRect l="5147" t="2646" r="4771" b="4741"/>
          <a:stretch>
            <a:fillRect/>
          </a:stretch>
        </p:blipFill>
        <p:spPr>
          <a:xfrm>
            <a:off x="2927350" y="3284538"/>
            <a:ext cx="2209800" cy="2209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5461" name="Picture 6" descr="欠电流继电器"/>
          <p:cNvPicPr>
            <a:picLocks noChangeAspect="1"/>
          </p:cNvPicPr>
          <p:nvPr/>
        </p:nvPicPr>
        <p:blipFill>
          <a:blip r:embed="rId2"/>
          <a:srcRect l="7230" t="3773" r="8434" b="3773"/>
          <a:stretch>
            <a:fillRect/>
          </a:stretch>
        </p:blipFill>
        <p:spPr>
          <a:xfrm>
            <a:off x="6383338" y="3284538"/>
            <a:ext cx="2160587" cy="21605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5462" name="Rectangle 7"/>
          <p:cNvSpPr/>
          <p:nvPr/>
        </p:nvSpPr>
        <p:spPr>
          <a:xfrm>
            <a:off x="3071813" y="5589588"/>
            <a:ext cx="1960880" cy="39878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000" dirty="0">
                <a:latin typeface="楷体_GB2312" pitchFamily="1" charset="-122"/>
                <a:ea typeface="楷体_GB2312" pitchFamily="1" charset="-122"/>
              </a:rPr>
              <a:t>过流电流继电器</a:t>
            </a:r>
            <a:endParaRPr lang="zh-CN" altLang="en-US" sz="2000" dirty="0">
              <a:latin typeface="楷体_GB2312" pitchFamily="1" charset="-122"/>
              <a:ea typeface="楷体_GB2312" pitchFamily="1" charset="-122"/>
            </a:endParaRPr>
          </a:p>
        </p:txBody>
      </p:sp>
      <p:sp>
        <p:nvSpPr>
          <p:cNvPr id="275463" name="Rectangle 8"/>
          <p:cNvSpPr/>
          <p:nvPr/>
        </p:nvSpPr>
        <p:spPr>
          <a:xfrm>
            <a:off x="6456363" y="5545138"/>
            <a:ext cx="1960880" cy="39878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000" dirty="0">
                <a:latin typeface="楷体_GB2312" pitchFamily="1" charset="-122"/>
                <a:ea typeface="楷体_GB2312" pitchFamily="1" charset="-122"/>
              </a:rPr>
              <a:t>欠流电流继电器</a:t>
            </a:r>
            <a:endParaRPr lang="zh-CN" altLang="en-US" sz="2000" dirty="0">
              <a:latin typeface="楷体_GB2312" pitchFamily="1" charset="-122"/>
              <a:ea typeface="楷体_GB2312" pitchFamily="1" charset="-122"/>
            </a:endParaRP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5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75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75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75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75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5459" grpId="0"/>
      <p:bldP spid="275462" grpId="0"/>
      <p:bldP spid="27546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0" hangingPunct="0"/>
            <a:fld id="{9A0DB2DC-4C9A-4742-B13C-FB6460FD3503}" type="slidenum">
              <a:rPr lang="zh-CN" altLang="en-US" dirty="0"/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248834" name="Rectangle 2"/>
          <p:cNvSpPr>
            <a:spLocks noGrp="1"/>
          </p:cNvSpPr>
          <p:nvPr>
            <p:ph type="title" idx="4294967295"/>
          </p:nvPr>
        </p:nvSpPr>
        <p:spPr>
          <a:xfrm>
            <a:off x="2209800" y="685800"/>
            <a:ext cx="7772400" cy="609600"/>
          </a:xfrm>
        </p:spPr>
        <p:txBody>
          <a:bodyPr vert="horz" wrap="square" lIns="92075" tIns="46038" rIns="92075" bIns="46038" anchor="ctr" anchorCtr="0"/>
          <a:lstStyle/>
          <a:p>
            <a:pPr eaLnBrk="1" hangingPunct="1"/>
            <a:r>
              <a:rPr lang="zh-CN" altLang="en-US" b="1">
                <a:solidFill>
                  <a:srgbClr val="00605E"/>
                </a:solidFill>
              </a:rPr>
              <a:t>第一节  低压电器的基本知识</a:t>
            </a:r>
            <a:endParaRPr lang="zh-CN" altLang="en-US" b="1">
              <a:solidFill>
                <a:srgbClr val="00605E"/>
              </a:solidFill>
            </a:endParaRPr>
          </a:p>
        </p:txBody>
      </p:sp>
      <p:sp>
        <p:nvSpPr>
          <p:cNvPr id="248835" name="Rectangle 3"/>
          <p:cNvSpPr>
            <a:spLocks noGrp="1"/>
          </p:cNvSpPr>
          <p:nvPr>
            <p:ph type="body" idx="4294967295"/>
          </p:nvPr>
        </p:nvSpPr>
        <p:spPr>
          <a:xfrm>
            <a:off x="2209800" y="1524000"/>
            <a:ext cx="7772400" cy="4724400"/>
          </a:xfrm>
        </p:spPr>
        <p:txBody>
          <a:bodyPr vert="horz" wrap="square" lIns="92075" tIns="46038" rIns="92075" bIns="46038" anchor="t" anchorCtr="0"/>
          <a:lstStyle/>
          <a:p>
            <a:pPr eaLnBrk="1" hangingPunct="1">
              <a:spcBef>
                <a:spcPct val="50000"/>
              </a:spcBef>
              <a:buNone/>
            </a:pPr>
            <a:r>
              <a:rPr lang="zh-CN" altLang="en-US" sz="2600" b="1">
                <a:solidFill>
                  <a:srgbClr val="FF0000"/>
                </a:solidFill>
                <a:latin typeface="楷体_GB2312" pitchFamily="1" charset="-122"/>
                <a:ea typeface="楷体_GB2312" pitchFamily="1" charset="-122"/>
              </a:rPr>
              <a:t>一、低压电器的分类</a:t>
            </a:r>
            <a:endParaRPr lang="zh-CN" altLang="en-US" sz="2600" b="1">
              <a:solidFill>
                <a:srgbClr val="FF0000"/>
              </a:solidFill>
              <a:latin typeface="楷体_GB2312" pitchFamily="1" charset="-122"/>
              <a:ea typeface="楷体_GB2312" pitchFamily="1" charset="-122"/>
            </a:endParaRPr>
          </a:p>
          <a:p>
            <a:pPr eaLnBrk="1" hangingPunct="1">
              <a:spcBef>
                <a:spcPct val="50000"/>
              </a:spcBef>
            </a:pPr>
            <a:r>
              <a:rPr lang="zh-CN" altLang="en-US" sz="2400" b="1">
                <a:latin typeface="楷体_GB2312" pitchFamily="1" charset="-122"/>
                <a:ea typeface="楷体_GB2312" pitchFamily="1" charset="-122"/>
              </a:rPr>
              <a:t>按电器的</a:t>
            </a:r>
            <a:r>
              <a:rPr lang="zh-CN" altLang="en-US" sz="2400" b="1">
                <a:solidFill>
                  <a:srgbClr val="660033"/>
                </a:solidFill>
                <a:latin typeface="楷体_GB2312" pitchFamily="1" charset="-122"/>
                <a:ea typeface="楷体_GB2312" pitchFamily="1" charset="-122"/>
              </a:rPr>
              <a:t>动作性质</a:t>
            </a:r>
            <a:r>
              <a:rPr lang="zh-CN" altLang="en-US" sz="2400" b="1">
                <a:latin typeface="楷体_GB2312" pitchFamily="1" charset="-122"/>
                <a:ea typeface="楷体_GB2312" pitchFamily="1" charset="-122"/>
              </a:rPr>
              <a:t>分 ：手动电器和自动电器</a:t>
            </a:r>
            <a:endParaRPr lang="zh-CN" altLang="en-US" sz="2400" b="1">
              <a:latin typeface="楷体_GB2312" pitchFamily="1" charset="-122"/>
              <a:ea typeface="楷体_GB2312" pitchFamily="1" charset="-122"/>
            </a:endParaRPr>
          </a:p>
          <a:p>
            <a:pPr eaLnBrk="1" hangingPunct="1">
              <a:spcBef>
                <a:spcPct val="50000"/>
              </a:spcBef>
            </a:pPr>
            <a:r>
              <a:rPr lang="zh-CN" altLang="en-US" sz="2400" b="1">
                <a:latin typeface="楷体_GB2312" pitchFamily="1" charset="-122"/>
                <a:ea typeface="楷体_GB2312" pitchFamily="1" charset="-122"/>
              </a:rPr>
              <a:t>按电器的</a:t>
            </a:r>
            <a:r>
              <a:rPr lang="zh-CN" altLang="en-US" sz="2400" b="1">
                <a:solidFill>
                  <a:srgbClr val="660033"/>
                </a:solidFill>
                <a:latin typeface="楷体_GB2312" pitchFamily="1" charset="-122"/>
                <a:ea typeface="楷体_GB2312" pitchFamily="1" charset="-122"/>
              </a:rPr>
              <a:t>性能和用途</a:t>
            </a:r>
            <a:r>
              <a:rPr lang="zh-CN" altLang="en-US" sz="2400" b="1">
                <a:latin typeface="楷体_GB2312" pitchFamily="1" charset="-122"/>
                <a:ea typeface="楷体_GB2312" pitchFamily="1" charset="-122"/>
              </a:rPr>
              <a:t>分：控制电器和保护电器 </a:t>
            </a:r>
            <a:endParaRPr lang="zh-CN" altLang="en-US" sz="2400" b="1">
              <a:latin typeface="楷体_GB2312" pitchFamily="1" charset="-122"/>
              <a:ea typeface="楷体_GB2312" pitchFamily="1" charset="-122"/>
            </a:endParaRPr>
          </a:p>
          <a:p>
            <a:pPr eaLnBrk="1" hangingPunct="1">
              <a:spcBef>
                <a:spcPct val="50000"/>
              </a:spcBef>
            </a:pPr>
            <a:r>
              <a:rPr lang="zh-CN" altLang="en-US" sz="2400" b="1">
                <a:latin typeface="楷体_GB2312" pitchFamily="1" charset="-122"/>
                <a:ea typeface="楷体_GB2312" pitchFamily="1" charset="-122"/>
              </a:rPr>
              <a:t>按</a:t>
            </a:r>
            <a:r>
              <a:rPr lang="zh-CN" altLang="en-US" sz="2400" b="1">
                <a:solidFill>
                  <a:srgbClr val="660033"/>
                </a:solidFill>
                <a:latin typeface="楷体_GB2312" pitchFamily="1" charset="-122"/>
                <a:ea typeface="楷体_GB2312" pitchFamily="1" charset="-122"/>
              </a:rPr>
              <a:t>有无触点</a:t>
            </a:r>
            <a:r>
              <a:rPr lang="zh-CN" altLang="en-US" sz="2400" b="1">
                <a:latin typeface="楷体_GB2312" pitchFamily="1" charset="-122"/>
                <a:ea typeface="楷体_GB2312" pitchFamily="1" charset="-122"/>
              </a:rPr>
              <a:t>分：有触点电器和无触点电器 </a:t>
            </a:r>
            <a:endParaRPr lang="zh-CN" altLang="en-US" sz="2400" b="1">
              <a:latin typeface="楷体_GB2312" pitchFamily="1" charset="-122"/>
              <a:ea typeface="楷体_GB2312" pitchFamily="1" charset="-122"/>
            </a:endParaRPr>
          </a:p>
          <a:p>
            <a:pPr eaLnBrk="1" hangingPunct="1">
              <a:spcBef>
                <a:spcPct val="50000"/>
              </a:spcBef>
            </a:pPr>
            <a:r>
              <a:rPr lang="zh-CN" altLang="en-US" sz="2400" b="1">
                <a:latin typeface="楷体_GB2312" pitchFamily="1" charset="-122"/>
                <a:ea typeface="楷体_GB2312" pitchFamily="1" charset="-122"/>
              </a:rPr>
              <a:t>按</a:t>
            </a:r>
            <a:r>
              <a:rPr lang="zh-CN" altLang="en-US" sz="2400" b="1">
                <a:solidFill>
                  <a:srgbClr val="660033"/>
                </a:solidFill>
                <a:latin typeface="楷体_GB2312" pitchFamily="1" charset="-122"/>
                <a:ea typeface="楷体_GB2312" pitchFamily="1" charset="-122"/>
              </a:rPr>
              <a:t>工作原理</a:t>
            </a:r>
            <a:r>
              <a:rPr lang="zh-CN" altLang="en-US" sz="2400" b="1">
                <a:latin typeface="楷体_GB2312" pitchFamily="1" charset="-122"/>
                <a:ea typeface="楷体_GB2312" pitchFamily="1" charset="-122"/>
              </a:rPr>
              <a:t>分：电磁式电器和非电量控制电器。</a:t>
            </a:r>
            <a:endParaRPr lang="zh-CN" altLang="en-US"/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8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8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8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8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8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8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8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8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8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8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8835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0" hangingPunct="0"/>
            <a:fld id="{9A0DB2DC-4C9A-4742-B13C-FB6460FD3503}" type="slidenum">
              <a:rPr lang="zh-CN" altLang="en-US" dirty="0"/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277506" name="Rectangle 1026"/>
          <p:cNvSpPr/>
          <p:nvPr/>
        </p:nvSpPr>
        <p:spPr>
          <a:xfrm>
            <a:off x="2063750" y="3348514"/>
            <a:ext cx="8424863" cy="175323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lstStyle/>
          <a:p>
            <a:pPr indent="266700" eaLnBrk="1" hangingPunct="1">
              <a:lnSpc>
                <a:spcPct val="150000"/>
              </a:lnSpc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zh-CN" altLang="en-US" sz="2400" b="1" dirty="0">
                <a:latin typeface="楷体_GB2312" pitchFamily="1" charset="-122"/>
                <a:ea typeface="楷体_GB2312" pitchFamily="1" charset="-122"/>
              </a:rPr>
              <a:t>动作电流</a:t>
            </a:r>
            <a:r>
              <a:rPr lang="zh-CN" altLang="en-US" sz="2400" b="1" i="1" dirty="0">
                <a:latin typeface="楷体_GB2312" pitchFamily="1" charset="-122"/>
                <a:ea typeface="楷体_GB2312" pitchFamily="1" charset="-122"/>
              </a:rPr>
              <a:t>Ｉ</a:t>
            </a:r>
            <a:r>
              <a:rPr lang="en-US" altLang="zh-CN" sz="2400" b="1" i="1" baseline="-25000">
                <a:latin typeface="楷体_GB2312" pitchFamily="1" charset="-122"/>
                <a:ea typeface="楷体_GB2312" pitchFamily="1" charset="-122"/>
              </a:rPr>
              <a:t>q </a:t>
            </a:r>
            <a:r>
              <a:rPr lang="zh-CN" altLang="en-US" sz="2400" b="1" dirty="0">
                <a:latin typeface="楷体_GB2312" pitchFamily="1" charset="-122"/>
                <a:ea typeface="楷体_GB2312" pitchFamily="1" charset="-122"/>
              </a:rPr>
              <a:t>：使电流继电器开始动作所需的电流值； </a:t>
            </a:r>
            <a:endParaRPr lang="zh-CN" altLang="en-US" sz="2400" b="1" dirty="0">
              <a:latin typeface="楷体_GB2312" pitchFamily="1" charset="-122"/>
              <a:ea typeface="楷体_GB2312" pitchFamily="1" charset="-122"/>
            </a:endParaRPr>
          </a:p>
          <a:p>
            <a:pPr indent="266700" eaLnBrk="1" hangingPunct="1">
              <a:lnSpc>
                <a:spcPct val="150000"/>
              </a:lnSpc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zh-CN" altLang="en-US" sz="2400" b="1" dirty="0">
                <a:latin typeface="楷体_GB2312" pitchFamily="1" charset="-122"/>
                <a:ea typeface="楷体_GB2312" pitchFamily="1" charset="-122"/>
              </a:rPr>
              <a:t>返回电流</a:t>
            </a:r>
            <a:r>
              <a:rPr lang="zh-CN" altLang="en-US" sz="2400" b="1" i="1" dirty="0">
                <a:latin typeface="楷体_GB2312" pitchFamily="1" charset="-122"/>
                <a:ea typeface="楷体_GB2312" pitchFamily="1" charset="-122"/>
              </a:rPr>
              <a:t>Ｉ</a:t>
            </a:r>
            <a:r>
              <a:rPr lang="en-US" altLang="zh-CN" sz="2400" b="1" i="1" baseline="-25000">
                <a:latin typeface="楷体_GB2312" pitchFamily="1" charset="-122"/>
                <a:ea typeface="楷体_GB2312" pitchFamily="1" charset="-122"/>
              </a:rPr>
              <a:t>f </a:t>
            </a:r>
            <a:r>
              <a:rPr lang="zh-CN" altLang="en-US" sz="2400" b="1" dirty="0">
                <a:latin typeface="楷体_GB2312" pitchFamily="1" charset="-122"/>
                <a:ea typeface="楷体_GB2312" pitchFamily="1" charset="-122"/>
              </a:rPr>
              <a:t>：电流继电器动作后返回原状态时的电流值；</a:t>
            </a:r>
            <a:endParaRPr lang="zh-CN" altLang="en-US" sz="2400" b="1" dirty="0">
              <a:latin typeface="楷体_GB2312" pitchFamily="1" charset="-122"/>
              <a:ea typeface="楷体_GB2312" pitchFamily="1" charset="-122"/>
            </a:endParaRPr>
          </a:p>
          <a:p>
            <a:pPr indent="266700" eaLnBrk="1" hangingPunct="1">
              <a:lnSpc>
                <a:spcPct val="150000"/>
              </a:lnSpc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zh-CN" altLang="en-US" sz="2400" b="1" dirty="0">
                <a:latin typeface="楷体_GB2312" pitchFamily="1" charset="-122"/>
                <a:ea typeface="楷体_GB2312" pitchFamily="1" charset="-122"/>
              </a:rPr>
              <a:t>返回系数</a:t>
            </a:r>
            <a:r>
              <a:rPr lang="zh-CN" altLang="en-US" sz="2400" b="1" i="1" dirty="0">
                <a:latin typeface="楷体_GB2312" pitchFamily="1" charset="-122"/>
                <a:ea typeface="楷体_GB2312" pitchFamily="1" charset="-122"/>
              </a:rPr>
              <a:t>Ｋ</a:t>
            </a:r>
            <a:r>
              <a:rPr lang="en-US" altLang="zh-CN" sz="2400" b="1" i="1" baseline="-25000">
                <a:latin typeface="楷体_GB2312" pitchFamily="1" charset="-122"/>
                <a:ea typeface="楷体_GB2312" pitchFamily="1" charset="-122"/>
              </a:rPr>
              <a:t>f </a:t>
            </a:r>
            <a:r>
              <a:rPr lang="zh-CN" altLang="en-US" sz="2400" b="1" dirty="0">
                <a:latin typeface="楷体_GB2312" pitchFamily="1" charset="-122"/>
                <a:ea typeface="楷体_GB2312" pitchFamily="1" charset="-122"/>
              </a:rPr>
              <a:t>：返回值与动作值之比，</a:t>
            </a:r>
            <a:r>
              <a:rPr lang="zh-CN" altLang="en-US" sz="2400" b="1" i="1" dirty="0">
                <a:latin typeface="楷体_GB2312" pitchFamily="1" charset="-122"/>
                <a:ea typeface="楷体_GB2312" pitchFamily="1" charset="-122"/>
              </a:rPr>
              <a:t>Ｋ</a:t>
            </a:r>
            <a:r>
              <a:rPr lang="en-US" altLang="zh-CN" sz="2400" b="1" i="1" baseline="-25000">
                <a:latin typeface="楷体_GB2312" pitchFamily="1" charset="-122"/>
                <a:ea typeface="楷体_GB2312" pitchFamily="1" charset="-122"/>
              </a:rPr>
              <a:t>f</a:t>
            </a:r>
            <a:r>
              <a:rPr lang="zh-CN" altLang="en-US" sz="2400" b="1" i="1" dirty="0">
                <a:latin typeface="楷体_GB2312" pitchFamily="1" charset="-122"/>
                <a:ea typeface="楷体_GB2312" pitchFamily="1" charset="-122"/>
              </a:rPr>
              <a:t>＝Ｉ</a:t>
            </a:r>
            <a:r>
              <a:rPr lang="en-US" altLang="zh-CN" sz="2400" b="1" i="1" baseline="-25000">
                <a:latin typeface="楷体_GB2312" pitchFamily="1" charset="-122"/>
                <a:ea typeface="楷体_GB2312" pitchFamily="1" charset="-122"/>
              </a:rPr>
              <a:t>f</a:t>
            </a:r>
            <a:r>
              <a:rPr lang="en-US" altLang="zh-CN" sz="2400" b="1" i="1">
                <a:latin typeface="楷体_GB2312" pitchFamily="1" charset="-122"/>
                <a:ea typeface="楷体_GB2312" pitchFamily="1" charset="-122"/>
              </a:rPr>
              <a:t> /</a:t>
            </a:r>
            <a:r>
              <a:rPr lang="zh-CN" altLang="en-US" sz="2400" b="1" i="1" dirty="0">
                <a:latin typeface="楷体_GB2312" pitchFamily="1" charset="-122"/>
                <a:ea typeface="楷体_GB2312" pitchFamily="1" charset="-122"/>
              </a:rPr>
              <a:t>Ｉ</a:t>
            </a:r>
            <a:r>
              <a:rPr lang="en-US" altLang="zh-CN" sz="2400" b="1" i="1" baseline="-25000">
                <a:latin typeface="楷体_GB2312" pitchFamily="1" charset="-122"/>
                <a:ea typeface="楷体_GB2312" pitchFamily="1" charset="-122"/>
              </a:rPr>
              <a:t>q </a:t>
            </a:r>
            <a:r>
              <a:rPr lang="zh-CN" altLang="en-US" sz="2400" b="1" dirty="0">
                <a:latin typeface="楷体_GB2312" pitchFamily="1" charset="-122"/>
                <a:ea typeface="楷体_GB2312" pitchFamily="1" charset="-122"/>
              </a:rPr>
              <a:t>。</a:t>
            </a:r>
            <a:endParaRPr lang="zh-CN" altLang="en-US" sz="2400" b="1" dirty="0">
              <a:latin typeface="楷体_GB2312" pitchFamily="1" charset="-122"/>
              <a:ea typeface="楷体_GB2312" pitchFamily="1" charset="-122"/>
            </a:endParaRPr>
          </a:p>
        </p:txBody>
      </p:sp>
      <p:sp>
        <p:nvSpPr>
          <p:cNvPr id="277507" name="Rectangle 1029"/>
          <p:cNvSpPr/>
          <p:nvPr/>
        </p:nvSpPr>
        <p:spPr>
          <a:xfrm>
            <a:off x="2208213" y="2636838"/>
            <a:ext cx="3024187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b="1" dirty="0">
                <a:latin typeface="楷体_GB2312" pitchFamily="1" charset="-122"/>
                <a:ea typeface="楷体_GB2312" pitchFamily="1" charset="-122"/>
              </a:rPr>
              <a:t>主要技术指标：</a:t>
            </a:r>
            <a:endParaRPr lang="zh-CN" altLang="en-US" dirty="0">
              <a:latin typeface="楷体_GB2312" pitchFamily="1" charset="-122"/>
              <a:ea typeface="楷体_GB2312" pitchFamily="1" charset="-122"/>
            </a:endParaRP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77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77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77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77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0" hangingPunct="0"/>
            <a:fld id="{9A0DB2DC-4C9A-4742-B13C-FB6460FD3503}" type="slidenum">
              <a:rPr lang="zh-CN" altLang="en-US" dirty="0"/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  <p:pic>
        <p:nvPicPr>
          <p:cNvPr id="278530" name="Picture 2" descr="电子式过、欠电压继电器)">
            <a:hlinkClick r:id="" action="ppaction://noaction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248525" y="1844675"/>
            <a:ext cx="3103563" cy="36004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8531" name="Rectangle 5"/>
          <p:cNvSpPr/>
          <p:nvPr/>
        </p:nvSpPr>
        <p:spPr>
          <a:xfrm>
            <a:off x="2135188" y="2211388"/>
            <a:ext cx="5033010" cy="124523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25000"/>
              </a:lnSpc>
            </a:pPr>
            <a:r>
              <a:rPr lang="zh-CN" altLang="en-US" sz="2000" b="1" dirty="0">
                <a:latin typeface="楷体_GB2312" pitchFamily="1" charset="-122"/>
                <a:ea typeface="楷体_GB2312" pitchFamily="1" charset="-122"/>
              </a:rPr>
              <a:t>特点：线圈并联在电路中，匝数多，导线细</a:t>
            </a:r>
            <a:endParaRPr lang="zh-CN" altLang="en-US" sz="2000" b="1" dirty="0">
              <a:latin typeface="楷体_GB2312" pitchFamily="1" charset="-122"/>
              <a:ea typeface="楷体_GB2312" pitchFamily="1" charset="-122"/>
            </a:endParaRPr>
          </a:p>
          <a:p>
            <a:pPr eaLnBrk="1" hangingPunct="1">
              <a:lnSpc>
                <a:spcPct val="125000"/>
              </a:lnSpc>
            </a:pPr>
            <a:r>
              <a:rPr lang="zh-CN" altLang="en-US" sz="2000" b="1" dirty="0">
                <a:latin typeface="楷体_GB2312" pitchFamily="1" charset="-122"/>
                <a:ea typeface="楷体_GB2312" pitchFamily="1" charset="-122"/>
              </a:rPr>
              <a:t>分类：过电压继电器和欠电压继电器</a:t>
            </a:r>
            <a:endParaRPr lang="zh-CN" altLang="en-US" sz="2000" b="1" dirty="0">
              <a:latin typeface="楷体_GB2312" pitchFamily="1" charset="-122"/>
              <a:ea typeface="楷体_GB2312" pitchFamily="1" charset="-122"/>
            </a:endParaRPr>
          </a:p>
          <a:p>
            <a:pPr eaLnBrk="1" hangingPunct="1">
              <a:lnSpc>
                <a:spcPct val="125000"/>
              </a:lnSpc>
            </a:pPr>
            <a:r>
              <a:rPr lang="zh-CN" altLang="en-US" sz="2000" b="1" dirty="0">
                <a:latin typeface="楷体_GB2312" pitchFamily="1" charset="-122"/>
                <a:ea typeface="楷体_GB2312" pitchFamily="1" charset="-122"/>
              </a:rPr>
              <a:t>结构原理：与电流继电器类似</a:t>
            </a:r>
            <a:endParaRPr lang="zh-CN" altLang="en-US" sz="2000" b="1" dirty="0">
              <a:latin typeface="楷体_GB2312" pitchFamily="1" charset="-122"/>
              <a:ea typeface="楷体_GB2312" pitchFamily="1" charset="-122"/>
            </a:endParaRPr>
          </a:p>
        </p:txBody>
      </p:sp>
      <p:grpSp>
        <p:nvGrpSpPr>
          <p:cNvPr id="278532" name="组合 278531"/>
          <p:cNvGrpSpPr/>
          <p:nvPr/>
        </p:nvGrpSpPr>
        <p:grpSpPr>
          <a:xfrm>
            <a:off x="2063750" y="3573463"/>
            <a:ext cx="5040313" cy="1963737"/>
            <a:chOff x="0" y="0"/>
            <a:chExt cx="3175" cy="1237"/>
          </a:xfrm>
        </p:grpSpPr>
        <p:sp>
          <p:nvSpPr>
            <p:cNvPr id="278533" name="Rectangle 7"/>
            <p:cNvSpPr/>
            <p:nvPr/>
          </p:nvSpPr>
          <p:spPr>
            <a:xfrm>
              <a:off x="227" y="1043"/>
              <a:ext cx="960" cy="19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zh-CN" altLang="en-US" sz="2000" dirty="0">
                  <a:solidFill>
                    <a:srgbClr val="000000"/>
                  </a:solidFill>
                  <a:latin typeface="楷体_GB2312" pitchFamily="1" charset="-122"/>
                  <a:ea typeface="楷体_GB2312" pitchFamily="1" charset="-122"/>
                </a:rPr>
                <a:t>欠电压继电器</a:t>
              </a:r>
              <a:endParaRPr lang="zh-CN" altLang="en-US" sz="2000" dirty="0">
                <a:solidFill>
                  <a:srgbClr val="000000"/>
                </a:solidFill>
                <a:latin typeface="楷体_GB2312" pitchFamily="1" charset="-122"/>
                <a:ea typeface="楷体_GB2312" pitchFamily="1" charset="-122"/>
              </a:endParaRPr>
            </a:p>
          </p:txBody>
        </p:sp>
        <p:sp>
          <p:nvSpPr>
            <p:cNvPr id="278534" name="Rectangle 8"/>
            <p:cNvSpPr/>
            <p:nvPr/>
          </p:nvSpPr>
          <p:spPr>
            <a:xfrm>
              <a:off x="496" y="173"/>
              <a:ext cx="282" cy="203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algn="ctr" eaLnBrk="1" hangingPunct="1"/>
              <a:endParaRPr lang="zh-CN" altLang="en-US" sz="2400" dirty="0">
                <a:latin typeface="Times New Roman" panose="02020603050405020304" pitchFamily="18" charset="0"/>
              </a:endParaRPr>
            </a:p>
          </p:txBody>
        </p:sp>
        <p:sp>
          <p:nvSpPr>
            <p:cNvPr id="278535" name="Rectangle 9"/>
            <p:cNvSpPr/>
            <p:nvPr/>
          </p:nvSpPr>
          <p:spPr>
            <a:xfrm>
              <a:off x="623" y="218"/>
              <a:ext cx="192" cy="2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altLang="zh-CN" sz="2400">
                  <a:solidFill>
                    <a:srgbClr val="000000"/>
                  </a:solidFill>
                  <a:latin typeface="楷体_GB2312" pitchFamily="1" charset="-122"/>
                  <a:ea typeface="楷体_GB2312" pitchFamily="1" charset="-122"/>
                </a:rPr>
                <a:t>KA</a:t>
              </a:r>
              <a:endParaRPr lang="en-US" altLang="zh-CN" sz="1800">
                <a:latin typeface="楷体_GB2312" pitchFamily="1" charset="-122"/>
                <a:ea typeface="楷体_GB2312" pitchFamily="1" charset="-122"/>
              </a:endParaRPr>
            </a:p>
          </p:txBody>
        </p:sp>
        <p:sp>
          <p:nvSpPr>
            <p:cNvPr id="278536" name="Rectangle 10"/>
            <p:cNvSpPr/>
            <p:nvPr/>
          </p:nvSpPr>
          <p:spPr>
            <a:xfrm>
              <a:off x="496" y="173"/>
              <a:ext cx="282" cy="203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algn="ctr" eaLnBrk="1" hangingPunct="1"/>
              <a:endParaRPr lang="zh-CN" altLang="en-US" sz="2400" dirty="0">
                <a:latin typeface="Times New Roman" panose="02020603050405020304" pitchFamily="18" charset="0"/>
              </a:endParaRPr>
            </a:p>
          </p:txBody>
        </p:sp>
        <p:sp>
          <p:nvSpPr>
            <p:cNvPr id="278537" name="Rectangle 11"/>
            <p:cNvSpPr/>
            <p:nvPr/>
          </p:nvSpPr>
          <p:spPr>
            <a:xfrm>
              <a:off x="146" y="0"/>
              <a:ext cx="15" cy="213"/>
            </a:xfrm>
            <a:prstGeom prst="rect">
              <a:avLst/>
            </a:prstGeom>
            <a:solidFill>
              <a:srgbClr val="000000"/>
            </a:solidFill>
            <a:ln w="9525">
              <a:noFill/>
            </a:ln>
          </p:spPr>
          <p:txBody>
            <a:bodyPr/>
            <a:lstStyle/>
            <a:p>
              <a:pPr algn="ctr" eaLnBrk="1" hangingPunct="1"/>
              <a:endParaRPr lang="zh-CN" altLang="en-US" sz="2400" dirty="0">
                <a:latin typeface="Times New Roman" panose="02020603050405020304" pitchFamily="18" charset="0"/>
              </a:endParaRPr>
            </a:p>
          </p:txBody>
        </p:sp>
        <p:sp>
          <p:nvSpPr>
            <p:cNvPr id="278538" name="Rectangle 12"/>
            <p:cNvSpPr/>
            <p:nvPr/>
          </p:nvSpPr>
          <p:spPr>
            <a:xfrm>
              <a:off x="0" y="213"/>
              <a:ext cx="317" cy="195"/>
            </a:xfrm>
            <a:prstGeom prst="rect">
              <a:avLst/>
            </a:prstGeom>
            <a:noFill/>
            <a:ln w="42863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pPr algn="ctr" eaLnBrk="1" hangingPunct="1"/>
              <a:endParaRPr lang="zh-CN" altLang="en-US" sz="2400" dirty="0">
                <a:latin typeface="Times New Roman" panose="02020603050405020304" pitchFamily="18" charset="0"/>
              </a:endParaRPr>
            </a:p>
          </p:txBody>
        </p:sp>
        <p:sp>
          <p:nvSpPr>
            <p:cNvPr id="278539" name="Rectangle 13"/>
            <p:cNvSpPr/>
            <p:nvPr/>
          </p:nvSpPr>
          <p:spPr>
            <a:xfrm>
              <a:off x="137" y="408"/>
              <a:ext cx="15" cy="213"/>
            </a:xfrm>
            <a:prstGeom prst="rect">
              <a:avLst/>
            </a:prstGeom>
            <a:solidFill>
              <a:srgbClr val="000000"/>
            </a:solidFill>
            <a:ln w="9525">
              <a:noFill/>
            </a:ln>
          </p:spPr>
          <p:txBody>
            <a:bodyPr/>
            <a:lstStyle/>
            <a:p>
              <a:pPr algn="ctr" eaLnBrk="1" hangingPunct="1"/>
              <a:endParaRPr lang="zh-CN" altLang="en-US" sz="2400" dirty="0">
                <a:latin typeface="Times New Roman" panose="02020603050405020304" pitchFamily="18" charset="0"/>
              </a:endParaRPr>
            </a:p>
          </p:txBody>
        </p:sp>
        <p:sp>
          <p:nvSpPr>
            <p:cNvPr id="278540" name="Rectangle 14"/>
            <p:cNvSpPr/>
            <p:nvPr/>
          </p:nvSpPr>
          <p:spPr>
            <a:xfrm>
              <a:off x="0" y="169"/>
              <a:ext cx="321" cy="236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algn="ctr" eaLnBrk="1" hangingPunct="1"/>
              <a:endParaRPr lang="zh-CN" altLang="en-US" sz="2400" dirty="0">
                <a:latin typeface="Times New Roman" panose="02020603050405020304" pitchFamily="18" charset="0"/>
              </a:endParaRPr>
            </a:p>
          </p:txBody>
        </p:sp>
        <p:sp>
          <p:nvSpPr>
            <p:cNvPr id="278541" name="Rectangle 15"/>
            <p:cNvSpPr/>
            <p:nvPr/>
          </p:nvSpPr>
          <p:spPr>
            <a:xfrm>
              <a:off x="27" y="195"/>
              <a:ext cx="192" cy="2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altLang="zh-CN" sz="2400">
                  <a:solidFill>
                    <a:srgbClr val="000000"/>
                  </a:solidFill>
                  <a:latin typeface="楷体_GB2312" pitchFamily="1" charset="-122"/>
                  <a:ea typeface="楷体_GB2312" pitchFamily="1" charset="-122"/>
                </a:rPr>
                <a:t>U </a:t>
              </a:r>
              <a:endParaRPr lang="en-US" altLang="zh-CN" sz="1800">
                <a:latin typeface="楷体_GB2312" pitchFamily="1" charset="-122"/>
                <a:ea typeface="楷体_GB2312" pitchFamily="1" charset="-122"/>
              </a:endParaRPr>
            </a:p>
          </p:txBody>
        </p:sp>
        <p:sp>
          <p:nvSpPr>
            <p:cNvPr id="278542" name="Rectangle 16"/>
            <p:cNvSpPr/>
            <p:nvPr/>
          </p:nvSpPr>
          <p:spPr>
            <a:xfrm>
              <a:off x="154" y="195"/>
              <a:ext cx="96" cy="2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altLang="zh-CN" sz="2400">
                  <a:solidFill>
                    <a:srgbClr val="000000"/>
                  </a:solidFill>
                  <a:latin typeface="楷体_GB2312" pitchFamily="1" charset="-122"/>
                  <a:ea typeface="楷体_GB2312" pitchFamily="1" charset="-122"/>
                </a:rPr>
                <a:t>&lt;</a:t>
              </a:r>
              <a:endParaRPr lang="en-US" altLang="zh-CN" sz="1800">
                <a:latin typeface="楷体_GB2312" pitchFamily="1" charset="-122"/>
                <a:ea typeface="楷体_GB2312" pitchFamily="1" charset="-122"/>
              </a:endParaRPr>
            </a:p>
          </p:txBody>
        </p:sp>
        <p:sp>
          <p:nvSpPr>
            <p:cNvPr id="278543" name="Rectangle 17"/>
            <p:cNvSpPr/>
            <p:nvPr/>
          </p:nvSpPr>
          <p:spPr>
            <a:xfrm>
              <a:off x="146" y="0"/>
              <a:ext cx="15" cy="213"/>
            </a:xfrm>
            <a:prstGeom prst="rect">
              <a:avLst/>
            </a:prstGeom>
            <a:solidFill>
              <a:srgbClr val="000000"/>
            </a:solidFill>
            <a:ln w="9525">
              <a:noFill/>
            </a:ln>
          </p:spPr>
          <p:txBody>
            <a:bodyPr/>
            <a:lstStyle/>
            <a:p>
              <a:pPr algn="ctr" eaLnBrk="1" hangingPunct="1"/>
              <a:endParaRPr lang="zh-CN" altLang="en-US" sz="2400" dirty="0">
                <a:latin typeface="Times New Roman" panose="02020603050405020304" pitchFamily="18" charset="0"/>
              </a:endParaRPr>
            </a:p>
          </p:txBody>
        </p:sp>
        <p:sp>
          <p:nvSpPr>
            <p:cNvPr id="278544" name="Rectangle 18"/>
            <p:cNvSpPr/>
            <p:nvPr/>
          </p:nvSpPr>
          <p:spPr>
            <a:xfrm>
              <a:off x="593" y="57"/>
              <a:ext cx="14" cy="228"/>
            </a:xfrm>
            <a:prstGeom prst="rect">
              <a:avLst/>
            </a:prstGeom>
            <a:solidFill>
              <a:srgbClr val="000000"/>
            </a:solidFill>
            <a:ln w="9525">
              <a:noFill/>
            </a:ln>
          </p:spPr>
          <p:txBody>
            <a:bodyPr/>
            <a:lstStyle/>
            <a:p>
              <a:pPr algn="ctr" eaLnBrk="1" hangingPunct="1"/>
              <a:endParaRPr lang="zh-CN" altLang="en-US" sz="2400" dirty="0">
                <a:latin typeface="Times New Roman" panose="02020603050405020304" pitchFamily="18" charset="0"/>
              </a:endParaRPr>
            </a:p>
          </p:txBody>
        </p:sp>
        <p:sp>
          <p:nvSpPr>
            <p:cNvPr id="278545" name="Rectangle 19"/>
            <p:cNvSpPr/>
            <p:nvPr/>
          </p:nvSpPr>
          <p:spPr>
            <a:xfrm>
              <a:off x="582" y="432"/>
              <a:ext cx="15" cy="182"/>
            </a:xfrm>
            <a:prstGeom prst="rect">
              <a:avLst/>
            </a:prstGeom>
            <a:solidFill>
              <a:srgbClr val="000000"/>
            </a:solidFill>
            <a:ln w="9525">
              <a:noFill/>
            </a:ln>
          </p:spPr>
          <p:txBody>
            <a:bodyPr/>
            <a:lstStyle/>
            <a:p>
              <a:pPr algn="ctr" eaLnBrk="1" hangingPunct="1"/>
              <a:endParaRPr lang="zh-CN" altLang="en-US" sz="2400" dirty="0">
                <a:latin typeface="Times New Roman" panose="02020603050405020304" pitchFamily="18" charset="0"/>
              </a:endParaRPr>
            </a:p>
          </p:txBody>
        </p:sp>
        <p:sp>
          <p:nvSpPr>
            <p:cNvPr id="278546" name="Freeform 20"/>
            <p:cNvSpPr/>
            <p:nvPr/>
          </p:nvSpPr>
          <p:spPr>
            <a:xfrm>
              <a:off x="502" y="247"/>
              <a:ext cx="94" cy="190"/>
            </a:xfrm>
            <a:custGeom>
              <a:avLst/>
              <a:gdLst>
                <a:gd name="txL" fmla="*/ 0 w 171"/>
                <a:gd name="txT" fmla="*/ 0 h 305"/>
                <a:gd name="txR" fmla="*/ 171 w 171"/>
                <a:gd name="txB" fmla="*/ 305 h 305"/>
              </a:gdLst>
              <a:ahLst/>
              <a:cxnLst>
                <a:cxn ang="0">
                  <a:pos x="147" y="305"/>
                </a:cxn>
                <a:cxn ang="0">
                  <a:pos x="171" y="293"/>
                </a:cxn>
                <a:cxn ang="0">
                  <a:pos x="25" y="0"/>
                </a:cxn>
                <a:cxn ang="0">
                  <a:pos x="0" y="13"/>
                </a:cxn>
                <a:cxn ang="0">
                  <a:pos x="147" y="305"/>
                </a:cxn>
              </a:cxnLst>
              <a:rect l="txL" t="txT" r="txR" b="txB"/>
              <a:pathLst>
                <a:path w="171" h="305">
                  <a:moveTo>
                    <a:pt x="147" y="305"/>
                  </a:moveTo>
                  <a:lnTo>
                    <a:pt x="171" y="293"/>
                  </a:lnTo>
                  <a:lnTo>
                    <a:pt x="25" y="0"/>
                  </a:lnTo>
                  <a:lnTo>
                    <a:pt x="0" y="13"/>
                  </a:lnTo>
                  <a:lnTo>
                    <a:pt x="147" y="30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</a:ln>
          </p:spPr>
          <p:txBody>
            <a:bodyPr/>
            <a:lstStyle/>
            <a:p>
              <a:pPr algn="ctr" eaLnBrk="1" hangingPunct="1"/>
              <a:endParaRPr lang="zh-CN" altLang="en-US" sz="2400" dirty="0">
                <a:latin typeface="Times New Roman" panose="02020603050405020304" pitchFamily="18" charset="0"/>
              </a:endParaRPr>
            </a:p>
          </p:txBody>
        </p:sp>
        <p:sp>
          <p:nvSpPr>
            <p:cNvPr id="278547" name="Rectangle 21"/>
            <p:cNvSpPr/>
            <p:nvPr/>
          </p:nvSpPr>
          <p:spPr>
            <a:xfrm>
              <a:off x="953" y="57"/>
              <a:ext cx="15" cy="228"/>
            </a:xfrm>
            <a:prstGeom prst="rect">
              <a:avLst/>
            </a:prstGeom>
            <a:solidFill>
              <a:srgbClr val="000000"/>
            </a:solidFill>
            <a:ln w="9525">
              <a:noFill/>
            </a:ln>
          </p:spPr>
          <p:txBody>
            <a:bodyPr/>
            <a:lstStyle/>
            <a:p>
              <a:pPr algn="ctr" eaLnBrk="1" hangingPunct="1"/>
              <a:endParaRPr lang="zh-CN" altLang="en-US" sz="2400" dirty="0">
                <a:latin typeface="Times New Roman" panose="02020603050405020304" pitchFamily="18" charset="0"/>
              </a:endParaRPr>
            </a:p>
          </p:txBody>
        </p:sp>
        <p:sp>
          <p:nvSpPr>
            <p:cNvPr id="278548" name="Rectangle 22"/>
            <p:cNvSpPr/>
            <p:nvPr/>
          </p:nvSpPr>
          <p:spPr>
            <a:xfrm>
              <a:off x="943" y="432"/>
              <a:ext cx="15" cy="182"/>
            </a:xfrm>
            <a:prstGeom prst="rect">
              <a:avLst/>
            </a:prstGeom>
            <a:solidFill>
              <a:srgbClr val="000000"/>
            </a:solidFill>
            <a:ln w="9525">
              <a:noFill/>
            </a:ln>
          </p:spPr>
          <p:txBody>
            <a:bodyPr/>
            <a:lstStyle/>
            <a:p>
              <a:pPr algn="ctr" eaLnBrk="1" hangingPunct="1"/>
              <a:endParaRPr lang="zh-CN" altLang="en-US" sz="2400" dirty="0">
                <a:latin typeface="Times New Roman" panose="02020603050405020304" pitchFamily="18" charset="0"/>
              </a:endParaRPr>
            </a:p>
          </p:txBody>
        </p:sp>
        <p:sp>
          <p:nvSpPr>
            <p:cNvPr id="278549" name="Freeform 23"/>
            <p:cNvSpPr/>
            <p:nvPr/>
          </p:nvSpPr>
          <p:spPr>
            <a:xfrm>
              <a:off x="945" y="247"/>
              <a:ext cx="103" cy="191"/>
            </a:xfrm>
            <a:custGeom>
              <a:avLst/>
              <a:gdLst>
                <a:gd name="txL" fmla="*/ 0 w 188"/>
                <a:gd name="txT" fmla="*/ 0 h 307"/>
                <a:gd name="txR" fmla="*/ 188 w 188"/>
                <a:gd name="txB" fmla="*/ 307 h 307"/>
              </a:gdLst>
              <a:ahLst/>
              <a:cxnLst>
                <a:cxn ang="0">
                  <a:pos x="0" y="293"/>
                </a:cxn>
                <a:cxn ang="0">
                  <a:pos x="23" y="307"/>
                </a:cxn>
                <a:cxn ang="0">
                  <a:pos x="188" y="14"/>
                </a:cxn>
                <a:cxn ang="0">
                  <a:pos x="165" y="0"/>
                </a:cxn>
                <a:cxn ang="0">
                  <a:pos x="0" y="293"/>
                </a:cxn>
              </a:cxnLst>
              <a:rect l="txL" t="txT" r="txR" b="txB"/>
              <a:pathLst>
                <a:path w="188" h="307">
                  <a:moveTo>
                    <a:pt x="0" y="293"/>
                  </a:moveTo>
                  <a:lnTo>
                    <a:pt x="23" y="307"/>
                  </a:lnTo>
                  <a:lnTo>
                    <a:pt x="188" y="14"/>
                  </a:lnTo>
                  <a:lnTo>
                    <a:pt x="165" y="0"/>
                  </a:lnTo>
                  <a:lnTo>
                    <a:pt x="0" y="29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</a:ln>
          </p:spPr>
          <p:txBody>
            <a:bodyPr/>
            <a:lstStyle/>
            <a:p>
              <a:pPr algn="ctr" eaLnBrk="1" hangingPunct="1"/>
              <a:endParaRPr lang="zh-CN" altLang="en-US" sz="2400" dirty="0">
                <a:latin typeface="Times New Roman" panose="02020603050405020304" pitchFamily="18" charset="0"/>
              </a:endParaRPr>
            </a:p>
          </p:txBody>
        </p:sp>
        <p:sp>
          <p:nvSpPr>
            <p:cNvPr id="278550" name="Rectangle 24"/>
            <p:cNvSpPr/>
            <p:nvPr/>
          </p:nvSpPr>
          <p:spPr>
            <a:xfrm>
              <a:off x="960" y="271"/>
              <a:ext cx="121" cy="17"/>
            </a:xfrm>
            <a:prstGeom prst="rect">
              <a:avLst/>
            </a:prstGeom>
            <a:solidFill>
              <a:srgbClr val="000000"/>
            </a:solidFill>
            <a:ln w="9525">
              <a:noFill/>
            </a:ln>
          </p:spPr>
          <p:txBody>
            <a:bodyPr/>
            <a:lstStyle/>
            <a:p>
              <a:pPr algn="ctr" eaLnBrk="1" hangingPunct="1"/>
              <a:endParaRPr lang="zh-CN" altLang="en-US" sz="2400" dirty="0">
                <a:latin typeface="Times New Roman" panose="02020603050405020304" pitchFamily="18" charset="0"/>
              </a:endParaRPr>
            </a:p>
          </p:txBody>
        </p:sp>
        <p:sp>
          <p:nvSpPr>
            <p:cNvPr id="278551" name="Rectangle 25"/>
            <p:cNvSpPr/>
            <p:nvPr/>
          </p:nvSpPr>
          <p:spPr>
            <a:xfrm>
              <a:off x="593" y="57"/>
              <a:ext cx="14" cy="228"/>
            </a:xfrm>
            <a:prstGeom prst="rect">
              <a:avLst/>
            </a:prstGeom>
            <a:solidFill>
              <a:srgbClr val="000000"/>
            </a:solidFill>
            <a:ln w="9525">
              <a:noFill/>
            </a:ln>
          </p:spPr>
          <p:txBody>
            <a:bodyPr/>
            <a:lstStyle/>
            <a:p>
              <a:pPr algn="ctr" eaLnBrk="1" hangingPunct="1"/>
              <a:endParaRPr lang="zh-CN" altLang="en-US" sz="2400" dirty="0">
                <a:latin typeface="Times New Roman" panose="02020603050405020304" pitchFamily="18" charset="0"/>
              </a:endParaRPr>
            </a:p>
          </p:txBody>
        </p:sp>
        <p:sp>
          <p:nvSpPr>
            <p:cNvPr id="278552" name="Rectangle 26"/>
            <p:cNvSpPr/>
            <p:nvPr/>
          </p:nvSpPr>
          <p:spPr>
            <a:xfrm>
              <a:off x="582" y="432"/>
              <a:ext cx="15" cy="182"/>
            </a:xfrm>
            <a:prstGeom prst="rect">
              <a:avLst/>
            </a:prstGeom>
            <a:solidFill>
              <a:srgbClr val="000000"/>
            </a:solidFill>
            <a:ln w="9525">
              <a:noFill/>
            </a:ln>
          </p:spPr>
          <p:txBody>
            <a:bodyPr/>
            <a:lstStyle/>
            <a:p>
              <a:pPr algn="ctr" eaLnBrk="1" hangingPunct="1"/>
              <a:endParaRPr lang="zh-CN" altLang="en-US" sz="2400" dirty="0">
                <a:latin typeface="Times New Roman" panose="02020603050405020304" pitchFamily="18" charset="0"/>
              </a:endParaRPr>
            </a:p>
          </p:txBody>
        </p:sp>
        <p:sp>
          <p:nvSpPr>
            <p:cNvPr id="278553" name="Freeform 27"/>
            <p:cNvSpPr/>
            <p:nvPr/>
          </p:nvSpPr>
          <p:spPr>
            <a:xfrm>
              <a:off x="502" y="247"/>
              <a:ext cx="94" cy="190"/>
            </a:xfrm>
            <a:custGeom>
              <a:avLst/>
              <a:gdLst>
                <a:gd name="txL" fmla="*/ 0 w 171"/>
                <a:gd name="txT" fmla="*/ 0 h 305"/>
                <a:gd name="txR" fmla="*/ 171 w 171"/>
                <a:gd name="txB" fmla="*/ 305 h 305"/>
              </a:gdLst>
              <a:ahLst/>
              <a:cxnLst>
                <a:cxn ang="0">
                  <a:pos x="147" y="305"/>
                </a:cxn>
                <a:cxn ang="0">
                  <a:pos x="171" y="293"/>
                </a:cxn>
                <a:cxn ang="0">
                  <a:pos x="25" y="0"/>
                </a:cxn>
                <a:cxn ang="0">
                  <a:pos x="0" y="13"/>
                </a:cxn>
                <a:cxn ang="0">
                  <a:pos x="147" y="305"/>
                </a:cxn>
              </a:cxnLst>
              <a:rect l="txL" t="txT" r="txR" b="txB"/>
              <a:pathLst>
                <a:path w="171" h="305">
                  <a:moveTo>
                    <a:pt x="147" y="305"/>
                  </a:moveTo>
                  <a:lnTo>
                    <a:pt x="171" y="293"/>
                  </a:lnTo>
                  <a:lnTo>
                    <a:pt x="25" y="0"/>
                  </a:lnTo>
                  <a:lnTo>
                    <a:pt x="0" y="13"/>
                  </a:lnTo>
                  <a:lnTo>
                    <a:pt x="147" y="30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</a:ln>
          </p:spPr>
          <p:txBody>
            <a:bodyPr/>
            <a:lstStyle/>
            <a:p>
              <a:pPr algn="ctr" eaLnBrk="1" hangingPunct="1"/>
              <a:endParaRPr lang="zh-CN" altLang="en-US" sz="2400" dirty="0">
                <a:latin typeface="Times New Roman" panose="02020603050405020304" pitchFamily="18" charset="0"/>
              </a:endParaRPr>
            </a:p>
          </p:txBody>
        </p:sp>
        <p:sp>
          <p:nvSpPr>
            <p:cNvPr id="278554" name="Rectangle 28"/>
            <p:cNvSpPr/>
            <p:nvPr/>
          </p:nvSpPr>
          <p:spPr>
            <a:xfrm>
              <a:off x="953" y="57"/>
              <a:ext cx="15" cy="228"/>
            </a:xfrm>
            <a:prstGeom prst="rect">
              <a:avLst/>
            </a:prstGeom>
            <a:solidFill>
              <a:srgbClr val="000000"/>
            </a:solidFill>
            <a:ln w="9525">
              <a:noFill/>
            </a:ln>
          </p:spPr>
          <p:txBody>
            <a:bodyPr/>
            <a:lstStyle/>
            <a:p>
              <a:pPr algn="ctr" eaLnBrk="1" hangingPunct="1"/>
              <a:endParaRPr lang="zh-CN" altLang="en-US" sz="2400" dirty="0">
                <a:latin typeface="Times New Roman" panose="02020603050405020304" pitchFamily="18" charset="0"/>
              </a:endParaRPr>
            </a:p>
          </p:txBody>
        </p:sp>
        <p:sp>
          <p:nvSpPr>
            <p:cNvPr id="278555" name="Rectangle 29"/>
            <p:cNvSpPr/>
            <p:nvPr/>
          </p:nvSpPr>
          <p:spPr>
            <a:xfrm>
              <a:off x="943" y="432"/>
              <a:ext cx="15" cy="182"/>
            </a:xfrm>
            <a:prstGeom prst="rect">
              <a:avLst/>
            </a:prstGeom>
            <a:solidFill>
              <a:srgbClr val="000000"/>
            </a:solidFill>
            <a:ln w="9525">
              <a:noFill/>
            </a:ln>
          </p:spPr>
          <p:txBody>
            <a:bodyPr/>
            <a:lstStyle/>
            <a:p>
              <a:pPr algn="ctr" eaLnBrk="1" hangingPunct="1"/>
              <a:endParaRPr lang="zh-CN" altLang="en-US" sz="2400" dirty="0">
                <a:latin typeface="Times New Roman" panose="02020603050405020304" pitchFamily="18" charset="0"/>
              </a:endParaRPr>
            </a:p>
          </p:txBody>
        </p:sp>
        <p:sp>
          <p:nvSpPr>
            <p:cNvPr id="278556" name="Freeform 30"/>
            <p:cNvSpPr/>
            <p:nvPr/>
          </p:nvSpPr>
          <p:spPr>
            <a:xfrm>
              <a:off x="945" y="247"/>
              <a:ext cx="103" cy="191"/>
            </a:xfrm>
            <a:custGeom>
              <a:avLst/>
              <a:gdLst>
                <a:gd name="txL" fmla="*/ 0 w 188"/>
                <a:gd name="txT" fmla="*/ 0 h 307"/>
                <a:gd name="txR" fmla="*/ 188 w 188"/>
                <a:gd name="txB" fmla="*/ 307 h 307"/>
              </a:gdLst>
              <a:ahLst/>
              <a:cxnLst>
                <a:cxn ang="0">
                  <a:pos x="0" y="293"/>
                </a:cxn>
                <a:cxn ang="0">
                  <a:pos x="23" y="307"/>
                </a:cxn>
                <a:cxn ang="0">
                  <a:pos x="188" y="14"/>
                </a:cxn>
                <a:cxn ang="0">
                  <a:pos x="165" y="0"/>
                </a:cxn>
                <a:cxn ang="0">
                  <a:pos x="0" y="293"/>
                </a:cxn>
              </a:cxnLst>
              <a:rect l="txL" t="txT" r="txR" b="txB"/>
              <a:pathLst>
                <a:path w="188" h="307">
                  <a:moveTo>
                    <a:pt x="0" y="293"/>
                  </a:moveTo>
                  <a:lnTo>
                    <a:pt x="23" y="307"/>
                  </a:lnTo>
                  <a:lnTo>
                    <a:pt x="188" y="14"/>
                  </a:lnTo>
                  <a:lnTo>
                    <a:pt x="165" y="0"/>
                  </a:lnTo>
                  <a:lnTo>
                    <a:pt x="0" y="29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</a:ln>
          </p:spPr>
          <p:txBody>
            <a:bodyPr/>
            <a:lstStyle/>
            <a:p>
              <a:pPr algn="ctr" eaLnBrk="1" hangingPunct="1"/>
              <a:endParaRPr lang="zh-CN" altLang="en-US" sz="2400" dirty="0">
                <a:latin typeface="Times New Roman" panose="02020603050405020304" pitchFamily="18" charset="0"/>
              </a:endParaRPr>
            </a:p>
          </p:txBody>
        </p:sp>
        <p:sp>
          <p:nvSpPr>
            <p:cNvPr id="278557" name="Rectangle 31"/>
            <p:cNvSpPr/>
            <p:nvPr/>
          </p:nvSpPr>
          <p:spPr>
            <a:xfrm>
              <a:off x="960" y="271"/>
              <a:ext cx="121" cy="17"/>
            </a:xfrm>
            <a:prstGeom prst="rect">
              <a:avLst/>
            </a:prstGeom>
            <a:solidFill>
              <a:srgbClr val="000000"/>
            </a:solidFill>
            <a:ln w="9525">
              <a:noFill/>
            </a:ln>
          </p:spPr>
          <p:txBody>
            <a:bodyPr/>
            <a:lstStyle/>
            <a:p>
              <a:pPr algn="ctr" eaLnBrk="1" hangingPunct="1"/>
              <a:endParaRPr lang="zh-CN" altLang="en-US" sz="2400" dirty="0">
                <a:latin typeface="Times New Roman" panose="02020603050405020304" pitchFamily="18" charset="0"/>
              </a:endParaRPr>
            </a:p>
          </p:txBody>
        </p:sp>
        <p:sp>
          <p:nvSpPr>
            <p:cNvPr id="278558" name="Rectangle 32"/>
            <p:cNvSpPr/>
            <p:nvPr/>
          </p:nvSpPr>
          <p:spPr>
            <a:xfrm>
              <a:off x="1118" y="247"/>
              <a:ext cx="192" cy="2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altLang="zh-CN" sz="2400">
                  <a:solidFill>
                    <a:srgbClr val="000000"/>
                  </a:solidFill>
                  <a:latin typeface="楷体_GB2312" pitchFamily="1" charset="-122"/>
                  <a:ea typeface="楷体_GB2312" pitchFamily="1" charset="-122"/>
                </a:rPr>
                <a:t>KA</a:t>
              </a:r>
              <a:endParaRPr lang="en-US" altLang="zh-CN" sz="1800">
                <a:latin typeface="楷体_GB2312" pitchFamily="1" charset="-122"/>
                <a:ea typeface="楷体_GB2312" pitchFamily="1" charset="-122"/>
              </a:endParaRPr>
            </a:p>
          </p:txBody>
        </p:sp>
        <p:sp>
          <p:nvSpPr>
            <p:cNvPr id="278559" name="Rectangle 33"/>
            <p:cNvSpPr/>
            <p:nvPr/>
          </p:nvSpPr>
          <p:spPr>
            <a:xfrm>
              <a:off x="99" y="596"/>
              <a:ext cx="192" cy="2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altLang="zh-CN" sz="2400">
                  <a:solidFill>
                    <a:srgbClr val="000000"/>
                  </a:solidFill>
                  <a:latin typeface="楷体_GB2312" pitchFamily="1" charset="-122"/>
                  <a:ea typeface="楷体_GB2312" pitchFamily="1" charset="-122"/>
                </a:rPr>
                <a:t>KA</a:t>
              </a:r>
              <a:endParaRPr lang="en-US" altLang="zh-CN" sz="1800">
                <a:latin typeface="楷体_GB2312" pitchFamily="1" charset="-122"/>
                <a:ea typeface="楷体_GB2312" pitchFamily="1" charset="-122"/>
              </a:endParaRPr>
            </a:p>
          </p:txBody>
        </p:sp>
        <p:grpSp>
          <p:nvGrpSpPr>
            <p:cNvPr id="278560" name="组合 278559"/>
            <p:cNvGrpSpPr/>
            <p:nvPr/>
          </p:nvGrpSpPr>
          <p:grpSpPr>
            <a:xfrm>
              <a:off x="1623" y="0"/>
              <a:ext cx="1552" cy="1237"/>
              <a:chOff x="0" y="0"/>
              <a:chExt cx="1552" cy="1237"/>
            </a:xfrm>
          </p:grpSpPr>
          <p:sp>
            <p:nvSpPr>
              <p:cNvPr id="278561" name="Rectangle 35"/>
              <p:cNvSpPr/>
              <p:nvPr/>
            </p:nvSpPr>
            <p:spPr>
              <a:xfrm>
                <a:off x="282" y="1043"/>
                <a:ext cx="960" cy="19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zh-CN" altLang="en-US" sz="2000" dirty="0">
                    <a:solidFill>
                      <a:srgbClr val="000000"/>
                    </a:solidFill>
                    <a:latin typeface="楷体_GB2312" pitchFamily="1" charset="-122"/>
                    <a:ea typeface="楷体_GB2312" pitchFamily="1" charset="-122"/>
                  </a:rPr>
                  <a:t>过电压继电器</a:t>
                </a:r>
                <a:endParaRPr lang="zh-CN" altLang="en-US" sz="2000" dirty="0">
                  <a:latin typeface="楷体_GB2312" pitchFamily="1" charset="-122"/>
                  <a:ea typeface="楷体_GB2312" pitchFamily="1" charset="-122"/>
                </a:endParaRPr>
              </a:p>
            </p:txBody>
          </p:sp>
          <p:sp>
            <p:nvSpPr>
              <p:cNvPr id="278562" name="Rectangle 36"/>
              <p:cNvSpPr/>
              <p:nvPr/>
            </p:nvSpPr>
            <p:spPr>
              <a:xfrm>
                <a:off x="618" y="11"/>
                <a:ext cx="17" cy="26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</a:ln>
            </p:spPr>
            <p:txBody>
              <a:bodyPr/>
              <a:lstStyle/>
              <a:p>
                <a:pPr algn="ctr" eaLnBrk="1" hangingPunct="1"/>
                <a:endParaRPr lang="zh-CN" altLang="en-US" sz="24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78563" name="Rectangle 37"/>
              <p:cNvSpPr/>
              <p:nvPr/>
            </p:nvSpPr>
            <p:spPr>
              <a:xfrm>
                <a:off x="606" y="448"/>
                <a:ext cx="17" cy="21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</a:ln>
            </p:spPr>
            <p:txBody>
              <a:bodyPr/>
              <a:lstStyle/>
              <a:p>
                <a:pPr algn="ctr" eaLnBrk="1" hangingPunct="1"/>
                <a:endParaRPr lang="zh-CN" altLang="en-US" sz="24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78564" name="Freeform 38"/>
              <p:cNvSpPr/>
              <p:nvPr/>
            </p:nvSpPr>
            <p:spPr>
              <a:xfrm>
                <a:off x="512" y="233"/>
                <a:ext cx="110" cy="221"/>
              </a:xfrm>
              <a:custGeom>
                <a:avLst/>
                <a:gdLst>
                  <a:gd name="txL" fmla="*/ 0 w 171"/>
                  <a:gd name="txT" fmla="*/ 0 h 305"/>
                  <a:gd name="txR" fmla="*/ 171 w 171"/>
                  <a:gd name="txB" fmla="*/ 305 h 305"/>
                </a:gdLst>
                <a:ahLst/>
                <a:cxnLst>
                  <a:cxn ang="0">
                    <a:pos x="147" y="305"/>
                  </a:cxn>
                  <a:cxn ang="0">
                    <a:pos x="171" y="293"/>
                  </a:cxn>
                  <a:cxn ang="0">
                    <a:pos x="25" y="0"/>
                  </a:cxn>
                  <a:cxn ang="0">
                    <a:pos x="0" y="13"/>
                  </a:cxn>
                  <a:cxn ang="0">
                    <a:pos x="147" y="305"/>
                  </a:cxn>
                </a:cxnLst>
                <a:rect l="txL" t="txT" r="txR" b="txB"/>
                <a:pathLst>
                  <a:path w="171" h="305">
                    <a:moveTo>
                      <a:pt x="147" y="305"/>
                    </a:moveTo>
                    <a:lnTo>
                      <a:pt x="171" y="293"/>
                    </a:lnTo>
                    <a:lnTo>
                      <a:pt x="25" y="0"/>
                    </a:lnTo>
                    <a:lnTo>
                      <a:pt x="0" y="13"/>
                    </a:lnTo>
                    <a:lnTo>
                      <a:pt x="147" y="30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</a:ln>
            </p:spPr>
            <p:txBody>
              <a:bodyPr/>
              <a:lstStyle/>
              <a:p>
                <a:pPr algn="ctr" eaLnBrk="1" hangingPunct="1"/>
                <a:endParaRPr lang="zh-CN" altLang="en-US" sz="24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78565" name="Rectangle 39"/>
              <p:cNvSpPr/>
              <p:nvPr/>
            </p:nvSpPr>
            <p:spPr>
              <a:xfrm>
                <a:off x="1044" y="11"/>
                <a:ext cx="19" cy="26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</a:ln>
            </p:spPr>
            <p:txBody>
              <a:bodyPr/>
              <a:lstStyle/>
              <a:p>
                <a:pPr algn="ctr" eaLnBrk="1" hangingPunct="1"/>
                <a:endParaRPr lang="zh-CN" altLang="en-US" sz="24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78566" name="Rectangle 40"/>
              <p:cNvSpPr/>
              <p:nvPr/>
            </p:nvSpPr>
            <p:spPr>
              <a:xfrm>
                <a:off x="1033" y="448"/>
                <a:ext cx="17" cy="21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</a:ln>
            </p:spPr>
            <p:txBody>
              <a:bodyPr/>
              <a:lstStyle/>
              <a:p>
                <a:pPr algn="ctr" eaLnBrk="1" hangingPunct="1"/>
                <a:endParaRPr lang="zh-CN" altLang="en-US" sz="24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78567" name="Freeform 41"/>
              <p:cNvSpPr/>
              <p:nvPr/>
            </p:nvSpPr>
            <p:spPr>
              <a:xfrm>
                <a:off x="1035" y="233"/>
                <a:ext cx="122" cy="223"/>
              </a:xfrm>
              <a:custGeom>
                <a:avLst/>
                <a:gdLst>
                  <a:gd name="txL" fmla="*/ 0 w 188"/>
                  <a:gd name="txT" fmla="*/ 0 h 307"/>
                  <a:gd name="txR" fmla="*/ 188 w 188"/>
                  <a:gd name="txB" fmla="*/ 307 h 307"/>
                </a:gdLst>
                <a:ahLst/>
                <a:cxnLst>
                  <a:cxn ang="0">
                    <a:pos x="0" y="293"/>
                  </a:cxn>
                  <a:cxn ang="0">
                    <a:pos x="23" y="307"/>
                  </a:cxn>
                  <a:cxn ang="0">
                    <a:pos x="188" y="14"/>
                  </a:cxn>
                  <a:cxn ang="0">
                    <a:pos x="165" y="0"/>
                  </a:cxn>
                  <a:cxn ang="0">
                    <a:pos x="0" y="293"/>
                  </a:cxn>
                </a:cxnLst>
                <a:rect l="txL" t="txT" r="txR" b="txB"/>
                <a:pathLst>
                  <a:path w="188" h="307">
                    <a:moveTo>
                      <a:pt x="0" y="293"/>
                    </a:moveTo>
                    <a:lnTo>
                      <a:pt x="23" y="307"/>
                    </a:lnTo>
                    <a:lnTo>
                      <a:pt x="188" y="14"/>
                    </a:lnTo>
                    <a:lnTo>
                      <a:pt x="165" y="0"/>
                    </a:lnTo>
                    <a:lnTo>
                      <a:pt x="0" y="29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</a:ln>
            </p:spPr>
            <p:txBody>
              <a:bodyPr/>
              <a:lstStyle/>
              <a:p>
                <a:pPr algn="ctr" eaLnBrk="1" hangingPunct="1"/>
                <a:endParaRPr lang="zh-CN" altLang="en-US" sz="24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78568" name="Rectangle 42"/>
              <p:cNvSpPr/>
              <p:nvPr/>
            </p:nvSpPr>
            <p:spPr>
              <a:xfrm>
                <a:off x="1054" y="261"/>
                <a:ext cx="142" cy="2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</a:ln>
            </p:spPr>
            <p:txBody>
              <a:bodyPr/>
              <a:lstStyle/>
              <a:p>
                <a:pPr algn="ctr" eaLnBrk="1" hangingPunct="1"/>
                <a:endParaRPr lang="zh-CN" altLang="en-US" sz="24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78569" name="Rectangle 43"/>
              <p:cNvSpPr/>
              <p:nvPr/>
            </p:nvSpPr>
            <p:spPr>
              <a:xfrm>
                <a:off x="618" y="11"/>
                <a:ext cx="17" cy="26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</a:ln>
            </p:spPr>
            <p:txBody>
              <a:bodyPr/>
              <a:lstStyle/>
              <a:p>
                <a:pPr algn="ctr" eaLnBrk="1" hangingPunct="1"/>
                <a:endParaRPr lang="zh-CN" altLang="en-US" sz="24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78570" name="Rectangle 44"/>
              <p:cNvSpPr/>
              <p:nvPr/>
            </p:nvSpPr>
            <p:spPr>
              <a:xfrm>
                <a:off x="606" y="448"/>
                <a:ext cx="17" cy="21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</a:ln>
            </p:spPr>
            <p:txBody>
              <a:bodyPr/>
              <a:lstStyle/>
              <a:p>
                <a:pPr algn="ctr" eaLnBrk="1" hangingPunct="1"/>
                <a:endParaRPr lang="zh-CN" altLang="en-US" sz="24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78571" name="Freeform 45"/>
              <p:cNvSpPr/>
              <p:nvPr/>
            </p:nvSpPr>
            <p:spPr>
              <a:xfrm>
                <a:off x="512" y="233"/>
                <a:ext cx="110" cy="221"/>
              </a:xfrm>
              <a:custGeom>
                <a:avLst/>
                <a:gdLst>
                  <a:gd name="txL" fmla="*/ 0 w 171"/>
                  <a:gd name="txT" fmla="*/ 0 h 305"/>
                  <a:gd name="txR" fmla="*/ 171 w 171"/>
                  <a:gd name="txB" fmla="*/ 305 h 305"/>
                </a:gdLst>
                <a:ahLst/>
                <a:cxnLst>
                  <a:cxn ang="0">
                    <a:pos x="147" y="305"/>
                  </a:cxn>
                  <a:cxn ang="0">
                    <a:pos x="171" y="293"/>
                  </a:cxn>
                  <a:cxn ang="0">
                    <a:pos x="25" y="0"/>
                  </a:cxn>
                  <a:cxn ang="0">
                    <a:pos x="0" y="13"/>
                  </a:cxn>
                  <a:cxn ang="0">
                    <a:pos x="147" y="305"/>
                  </a:cxn>
                </a:cxnLst>
                <a:rect l="txL" t="txT" r="txR" b="txB"/>
                <a:pathLst>
                  <a:path w="171" h="305">
                    <a:moveTo>
                      <a:pt x="147" y="305"/>
                    </a:moveTo>
                    <a:lnTo>
                      <a:pt x="171" y="293"/>
                    </a:lnTo>
                    <a:lnTo>
                      <a:pt x="25" y="0"/>
                    </a:lnTo>
                    <a:lnTo>
                      <a:pt x="0" y="13"/>
                    </a:lnTo>
                    <a:lnTo>
                      <a:pt x="147" y="30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</a:ln>
            </p:spPr>
            <p:txBody>
              <a:bodyPr/>
              <a:lstStyle/>
              <a:p>
                <a:pPr algn="ctr" eaLnBrk="1" hangingPunct="1"/>
                <a:endParaRPr lang="zh-CN" altLang="en-US" sz="24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78572" name="Rectangle 46"/>
              <p:cNvSpPr/>
              <p:nvPr/>
            </p:nvSpPr>
            <p:spPr>
              <a:xfrm>
                <a:off x="1044" y="11"/>
                <a:ext cx="19" cy="26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</a:ln>
            </p:spPr>
            <p:txBody>
              <a:bodyPr/>
              <a:lstStyle/>
              <a:p>
                <a:pPr algn="ctr" eaLnBrk="1" hangingPunct="1"/>
                <a:endParaRPr lang="zh-CN" altLang="en-US" sz="24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78573" name="Rectangle 47"/>
              <p:cNvSpPr/>
              <p:nvPr/>
            </p:nvSpPr>
            <p:spPr>
              <a:xfrm>
                <a:off x="1033" y="448"/>
                <a:ext cx="17" cy="21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</a:ln>
            </p:spPr>
            <p:txBody>
              <a:bodyPr/>
              <a:lstStyle/>
              <a:p>
                <a:pPr algn="ctr" eaLnBrk="1" hangingPunct="1"/>
                <a:endParaRPr lang="zh-CN" altLang="en-US" sz="24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78574" name="Freeform 48"/>
              <p:cNvSpPr/>
              <p:nvPr/>
            </p:nvSpPr>
            <p:spPr>
              <a:xfrm>
                <a:off x="1035" y="233"/>
                <a:ext cx="122" cy="223"/>
              </a:xfrm>
              <a:custGeom>
                <a:avLst/>
                <a:gdLst>
                  <a:gd name="txL" fmla="*/ 0 w 188"/>
                  <a:gd name="txT" fmla="*/ 0 h 307"/>
                  <a:gd name="txR" fmla="*/ 188 w 188"/>
                  <a:gd name="txB" fmla="*/ 307 h 307"/>
                </a:gdLst>
                <a:ahLst/>
                <a:cxnLst>
                  <a:cxn ang="0">
                    <a:pos x="0" y="293"/>
                  </a:cxn>
                  <a:cxn ang="0">
                    <a:pos x="23" y="307"/>
                  </a:cxn>
                  <a:cxn ang="0">
                    <a:pos x="188" y="14"/>
                  </a:cxn>
                  <a:cxn ang="0">
                    <a:pos x="165" y="0"/>
                  </a:cxn>
                  <a:cxn ang="0">
                    <a:pos x="0" y="293"/>
                  </a:cxn>
                </a:cxnLst>
                <a:rect l="txL" t="txT" r="txR" b="txB"/>
                <a:pathLst>
                  <a:path w="188" h="307">
                    <a:moveTo>
                      <a:pt x="0" y="293"/>
                    </a:moveTo>
                    <a:lnTo>
                      <a:pt x="23" y="307"/>
                    </a:lnTo>
                    <a:lnTo>
                      <a:pt x="188" y="14"/>
                    </a:lnTo>
                    <a:lnTo>
                      <a:pt x="165" y="0"/>
                    </a:lnTo>
                    <a:lnTo>
                      <a:pt x="0" y="29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</a:ln>
            </p:spPr>
            <p:txBody>
              <a:bodyPr/>
              <a:lstStyle/>
              <a:p>
                <a:pPr algn="ctr" eaLnBrk="1" hangingPunct="1"/>
                <a:endParaRPr lang="zh-CN" altLang="en-US" sz="24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78575" name="Rectangle 49"/>
              <p:cNvSpPr/>
              <p:nvPr/>
            </p:nvSpPr>
            <p:spPr>
              <a:xfrm>
                <a:off x="1054" y="261"/>
                <a:ext cx="142" cy="2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</a:ln>
            </p:spPr>
            <p:txBody>
              <a:bodyPr/>
              <a:lstStyle/>
              <a:p>
                <a:pPr algn="ctr" eaLnBrk="1" hangingPunct="1"/>
                <a:endParaRPr lang="zh-CN" altLang="en-US" sz="24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78576" name="Rectangle 50"/>
              <p:cNvSpPr/>
              <p:nvPr/>
            </p:nvSpPr>
            <p:spPr>
              <a:xfrm>
                <a:off x="189" y="0"/>
                <a:ext cx="17" cy="24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</a:ln>
            </p:spPr>
            <p:txBody>
              <a:bodyPr/>
              <a:lstStyle/>
              <a:p>
                <a:pPr algn="ctr" eaLnBrk="1" hangingPunct="1"/>
                <a:endParaRPr lang="zh-CN" altLang="en-US" sz="24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78577" name="Rectangle 51"/>
              <p:cNvSpPr/>
              <p:nvPr/>
            </p:nvSpPr>
            <p:spPr>
              <a:xfrm>
                <a:off x="0" y="241"/>
                <a:ext cx="377" cy="212"/>
              </a:xfrm>
              <a:prstGeom prst="rect">
                <a:avLst/>
              </a:prstGeom>
              <a:noFill/>
              <a:ln w="42863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ctr" eaLnBrk="1" hangingPunct="1"/>
                <a:endParaRPr lang="zh-CN" altLang="en-US" sz="24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78578" name="Rectangle 52"/>
              <p:cNvSpPr/>
              <p:nvPr/>
            </p:nvSpPr>
            <p:spPr>
              <a:xfrm>
                <a:off x="189" y="440"/>
                <a:ext cx="17" cy="24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</a:ln>
            </p:spPr>
            <p:txBody>
              <a:bodyPr/>
              <a:lstStyle/>
              <a:p>
                <a:pPr algn="ctr" eaLnBrk="1" hangingPunct="1"/>
                <a:endParaRPr lang="zh-CN" altLang="en-US" sz="24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78579" name="Rectangle 53"/>
              <p:cNvSpPr/>
              <p:nvPr/>
            </p:nvSpPr>
            <p:spPr>
              <a:xfrm>
                <a:off x="55" y="196"/>
                <a:ext cx="333" cy="26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ctr" eaLnBrk="1" hangingPunct="1"/>
                <a:endParaRPr lang="zh-CN" altLang="en-US" sz="24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78580" name="Rectangle 54"/>
              <p:cNvSpPr/>
              <p:nvPr/>
            </p:nvSpPr>
            <p:spPr>
              <a:xfrm>
                <a:off x="216" y="218"/>
                <a:ext cx="99" cy="23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0" tIns="0" rIns="0" bIns="0">
                <a:spAutoFit/>
              </a:bodyPr>
              <a:lstStyle/>
              <a:p>
                <a:pPr eaLnBrk="1" hangingPunct="1"/>
                <a:r>
                  <a:rPr lang="en-US" altLang="zh-CN" sz="2400">
                    <a:solidFill>
                      <a:srgbClr val="000000"/>
                    </a:solidFill>
                    <a:latin typeface="楷体_GB2312" pitchFamily="1" charset="-122"/>
                    <a:ea typeface="楷体_GB2312" pitchFamily="1" charset="-122"/>
                  </a:rPr>
                  <a:t>&gt;</a:t>
                </a:r>
                <a:endParaRPr lang="en-US" altLang="zh-CN" sz="1800">
                  <a:latin typeface="楷体_GB2312" pitchFamily="1" charset="-122"/>
                  <a:ea typeface="楷体_GB2312" pitchFamily="1" charset="-122"/>
                </a:endParaRPr>
              </a:p>
            </p:txBody>
          </p:sp>
          <p:sp>
            <p:nvSpPr>
              <p:cNvPr id="278581" name="Rectangle 55"/>
              <p:cNvSpPr/>
              <p:nvPr/>
            </p:nvSpPr>
            <p:spPr>
              <a:xfrm>
                <a:off x="189" y="0"/>
                <a:ext cx="17" cy="24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</a:ln>
            </p:spPr>
            <p:txBody>
              <a:bodyPr/>
              <a:lstStyle/>
              <a:p>
                <a:pPr algn="ctr" eaLnBrk="1" hangingPunct="1"/>
                <a:endParaRPr lang="zh-CN" altLang="en-US" sz="24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78582" name="Rectangle 56"/>
              <p:cNvSpPr/>
              <p:nvPr/>
            </p:nvSpPr>
            <p:spPr>
              <a:xfrm>
                <a:off x="55" y="196"/>
                <a:ext cx="333" cy="26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ctr" eaLnBrk="1" hangingPunct="1"/>
                <a:endParaRPr lang="zh-CN" altLang="en-US" sz="24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78583" name="Rectangle 57"/>
              <p:cNvSpPr/>
              <p:nvPr/>
            </p:nvSpPr>
            <p:spPr>
              <a:xfrm>
                <a:off x="54" y="226"/>
                <a:ext cx="174" cy="23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0" tIns="0" rIns="0" bIns="0">
                <a:spAutoFit/>
              </a:bodyPr>
              <a:lstStyle/>
              <a:p>
                <a:pPr eaLnBrk="1" hangingPunct="1"/>
                <a:r>
                  <a:rPr lang="en-US" altLang="zh-CN" sz="2400">
                    <a:solidFill>
                      <a:srgbClr val="000000"/>
                    </a:solidFill>
                    <a:latin typeface="楷体_GB2312" pitchFamily="1" charset="-122"/>
                    <a:ea typeface="楷体_GB2312" pitchFamily="1" charset="-122"/>
                  </a:rPr>
                  <a:t>U </a:t>
                </a:r>
                <a:endParaRPr lang="en-US" altLang="zh-CN" sz="1800">
                  <a:latin typeface="楷体_GB2312" pitchFamily="1" charset="-122"/>
                  <a:ea typeface="楷体_GB2312" pitchFamily="1" charset="-122"/>
                </a:endParaRPr>
              </a:p>
            </p:txBody>
          </p:sp>
          <p:sp>
            <p:nvSpPr>
              <p:cNvPr id="278584" name="Rectangle 58"/>
              <p:cNvSpPr/>
              <p:nvPr/>
            </p:nvSpPr>
            <p:spPr>
              <a:xfrm>
                <a:off x="688" y="230"/>
                <a:ext cx="192" cy="23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en-US" altLang="zh-CN" sz="2400">
                    <a:solidFill>
                      <a:srgbClr val="000000"/>
                    </a:solidFill>
                    <a:latin typeface="楷体_GB2312" pitchFamily="1" charset="-122"/>
                    <a:ea typeface="楷体_GB2312" pitchFamily="1" charset="-122"/>
                  </a:rPr>
                  <a:t>KA</a:t>
                </a:r>
                <a:endParaRPr lang="en-US" altLang="zh-CN" sz="1800">
                  <a:latin typeface="楷体_GB2312" pitchFamily="1" charset="-122"/>
                  <a:ea typeface="楷体_GB2312" pitchFamily="1" charset="-122"/>
                </a:endParaRPr>
              </a:p>
            </p:txBody>
          </p:sp>
          <p:sp>
            <p:nvSpPr>
              <p:cNvPr id="278585" name="Rectangle 59"/>
              <p:cNvSpPr/>
              <p:nvPr/>
            </p:nvSpPr>
            <p:spPr>
              <a:xfrm>
                <a:off x="1186" y="296"/>
                <a:ext cx="366" cy="23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0" tIns="0" rIns="0" bIns="0">
                <a:spAutoFit/>
              </a:bodyPr>
              <a:lstStyle/>
              <a:p>
                <a:pPr eaLnBrk="1" hangingPunct="1"/>
                <a:r>
                  <a:rPr lang="en-US" altLang="zh-CN" sz="2400">
                    <a:solidFill>
                      <a:srgbClr val="000000"/>
                    </a:solidFill>
                    <a:latin typeface="楷体_GB2312" pitchFamily="1" charset="-122"/>
                    <a:ea typeface="楷体_GB2312" pitchFamily="1" charset="-122"/>
                  </a:rPr>
                  <a:t>KA</a:t>
                </a:r>
                <a:endParaRPr lang="en-US" altLang="zh-CN" sz="1800">
                  <a:latin typeface="楷体_GB2312" pitchFamily="1" charset="-122"/>
                  <a:ea typeface="楷体_GB2312" pitchFamily="1" charset="-122"/>
                </a:endParaRPr>
              </a:p>
            </p:txBody>
          </p:sp>
          <p:sp>
            <p:nvSpPr>
              <p:cNvPr id="278586" name="Rectangle 60"/>
              <p:cNvSpPr/>
              <p:nvPr/>
            </p:nvSpPr>
            <p:spPr>
              <a:xfrm>
                <a:off x="131" y="659"/>
                <a:ext cx="192" cy="23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en-US" altLang="zh-CN" sz="2400">
                    <a:solidFill>
                      <a:srgbClr val="000000"/>
                    </a:solidFill>
                    <a:latin typeface="楷体_GB2312" pitchFamily="1" charset="-122"/>
                    <a:ea typeface="楷体_GB2312" pitchFamily="1" charset="-122"/>
                  </a:rPr>
                  <a:t>KA</a:t>
                </a:r>
                <a:endParaRPr lang="en-US" altLang="zh-CN" sz="1800">
                  <a:latin typeface="楷体_GB2312" pitchFamily="1" charset="-122"/>
                  <a:ea typeface="楷体_GB2312" pitchFamily="1" charset="-122"/>
                </a:endParaRPr>
              </a:p>
            </p:txBody>
          </p:sp>
        </p:grpSp>
      </p:grpSp>
      <p:sp>
        <p:nvSpPr>
          <p:cNvPr id="278587" name="Rectangle 61"/>
          <p:cNvSpPr/>
          <p:nvPr/>
        </p:nvSpPr>
        <p:spPr>
          <a:xfrm>
            <a:off x="2279650" y="1412875"/>
            <a:ext cx="295275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b="1" dirty="0">
                <a:solidFill>
                  <a:srgbClr val="FC3C00"/>
                </a:solidFill>
                <a:latin typeface="楷体_GB2312" pitchFamily="1" charset="-122"/>
                <a:ea typeface="楷体_GB2312" pitchFamily="1" charset="-122"/>
              </a:rPr>
              <a:t>二、电压继电器</a:t>
            </a:r>
            <a:endParaRPr lang="zh-CN" altLang="en-US" sz="1800" dirty="0">
              <a:solidFill>
                <a:srgbClr val="FC3C00"/>
              </a:solidFill>
              <a:latin typeface="楷体_GB2312" pitchFamily="1" charset="-122"/>
              <a:ea typeface="楷体_GB2312" pitchFamily="1" charset="-122"/>
            </a:endParaRP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78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278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78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8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8531" grpId="0"/>
      <p:bldP spid="27858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0" hangingPunct="0"/>
            <a:fld id="{9A0DB2DC-4C9A-4742-B13C-FB6460FD3503}" type="slidenum">
              <a:rPr lang="zh-CN" altLang="en-US" dirty="0"/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  <p:pic>
        <p:nvPicPr>
          <p:cNvPr id="279554" name="Picture 4" descr="image00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19963" y="1844675"/>
            <a:ext cx="2660650" cy="36004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9555" name="Rectangle 5"/>
          <p:cNvSpPr/>
          <p:nvPr/>
        </p:nvSpPr>
        <p:spPr>
          <a:xfrm>
            <a:off x="2208213" y="2476977"/>
            <a:ext cx="4895850" cy="286131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2400" b="1" dirty="0">
                <a:latin typeface="楷体_GB2312" pitchFamily="1" charset="-122"/>
                <a:ea typeface="楷体_GB2312" pitchFamily="1" charset="-122"/>
              </a:rPr>
              <a:t>中间继电器实质上是一种电压继电器，结构和工作原理与接触器相同。但它的触点数量较多，在电路中主要是扩展触点的数量。另外其触头的额定电流较大。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zh-CN" altLang="en-US" sz="2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79556" name="Rectangle 6"/>
          <p:cNvSpPr/>
          <p:nvPr/>
        </p:nvSpPr>
        <p:spPr>
          <a:xfrm>
            <a:off x="2279650" y="1412875"/>
            <a:ext cx="295275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b="1" dirty="0">
                <a:solidFill>
                  <a:srgbClr val="FC3C00"/>
                </a:solidFill>
                <a:latin typeface="楷体_GB2312" pitchFamily="1" charset="-122"/>
                <a:ea typeface="楷体_GB2312" pitchFamily="1" charset="-122"/>
              </a:rPr>
              <a:t>三、中间继电器</a:t>
            </a:r>
            <a:endParaRPr lang="zh-CN" altLang="en-US" sz="1800" dirty="0">
              <a:solidFill>
                <a:srgbClr val="FC3C00"/>
              </a:solidFill>
              <a:latin typeface="楷体_GB2312" pitchFamily="1" charset="-122"/>
              <a:ea typeface="楷体_GB2312" pitchFamily="1" charset="-122"/>
            </a:endParaRP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79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279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9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9555" grpId="0"/>
      <p:bldP spid="27955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0" hangingPunct="0"/>
            <a:fld id="{9A0DB2DC-4C9A-4742-B13C-FB6460FD3503}" type="slidenum">
              <a:rPr lang="zh-CN" altLang="en-US" dirty="0"/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280578" name="Rectangle 3"/>
          <p:cNvSpPr/>
          <p:nvPr/>
        </p:nvSpPr>
        <p:spPr>
          <a:xfrm>
            <a:off x="2133600" y="1738313"/>
            <a:ext cx="4103688" cy="55372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zh-CN" altLang="en-US" sz="2400" dirty="0">
                <a:latin typeface="楷体_GB2312" pitchFamily="1" charset="-122"/>
                <a:ea typeface="楷体_GB2312" pitchFamily="1" charset="-122"/>
              </a:rPr>
              <a:t>作用：电动机的过载保护</a:t>
            </a:r>
            <a:endParaRPr lang="zh-CN" altLang="en-US" sz="2400" dirty="0">
              <a:latin typeface="楷体_GB2312" pitchFamily="1" charset="-122"/>
              <a:ea typeface="楷体_GB2312" pitchFamily="1" charset="-122"/>
            </a:endParaRPr>
          </a:p>
        </p:txBody>
      </p:sp>
      <p:pic>
        <p:nvPicPr>
          <p:cNvPr id="280579" name="Picture 4" descr="u=2274115590,2773535076&amp;gp=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26363" y="2781300"/>
            <a:ext cx="2941637" cy="35258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0580" name="AutoShape 5"/>
          <p:cNvSpPr/>
          <p:nvPr/>
        </p:nvSpPr>
        <p:spPr>
          <a:xfrm>
            <a:off x="5591175" y="1557338"/>
            <a:ext cx="2819400" cy="941387"/>
          </a:xfrm>
          <a:prstGeom prst="wedgeRoundRectCallout">
            <a:avLst>
              <a:gd name="adj1" fmla="val -82884"/>
              <a:gd name="adj2" fmla="val 57083"/>
              <a:gd name="adj3" fmla="val 16667"/>
            </a:avLst>
          </a:prstGeom>
          <a:solidFill>
            <a:srgbClr val="CCFF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ctr" anchorCtr="0"/>
          <a:lstStyle/>
          <a:p>
            <a:pPr algn="ctr" eaLnBrk="1" hangingPunct="1"/>
            <a:r>
              <a:rPr lang="zh-CN" altLang="en-US" sz="2000" dirty="0">
                <a:solidFill>
                  <a:schemeClr val="accent2"/>
                </a:solidFill>
                <a:latin typeface="楷体_GB2312" pitchFamily="1" charset="-122"/>
                <a:ea typeface="楷体_GB2312" pitchFamily="1" charset="-122"/>
              </a:rPr>
              <a:t>利用双金属片受热弯曲去推动杠杆使触头动作</a:t>
            </a:r>
            <a:endParaRPr lang="zh-CN" altLang="en-US" sz="2000" dirty="0">
              <a:solidFill>
                <a:schemeClr val="accent2"/>
              </a:solidFill>
              <a:latin typeface="楷体_GB2312" pitchFamily="1" charset="-122"/>
              <a:ea typeface="楷体_GB2312" pitchFamily="1" charset="-122"/>
            </a:endParaRPr>
          </a:p>
        </p:txBody>
      </p:sp>
      <p:sp>
        <p:nvSpPr>
          <p:cNvPr id="280581" name="AutoShape 6"/>
          <p:cNvSpPr/>
          <p:nvPr/>
        </p:nvSpPr>
        <p:spPr>
          <a:xfrm>
            <a:off x="5016500" y="2492375"/>
            <a:ext cx="2667000" cy="904875"/>
          </a:xfrm>
          <a:prstGeom prst="wedgeRoundRectCallout">
            <a:avLst>
              <a:gd name="adj1" fmla="val -65713"/>
              <a:gd name="adj2" fmla="val 23157"/>
              <a:gd name="adj3" fmla="val 16667"/>
            </a:avLst>
          </a:prstGeom>
          <a:solidFill>
            <a:srgbClr val="CCFF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ctr" anchorCtr="0"/>
          <a:lstStyle/>
          <a:p>
            <a:pPr algn="ctr" eaLnBrk="1" hangingPunct="1"/>
            <a:r>
              <a:rPr lang="zh-CN" altLang="en-US" sz="2000" dirty="0">
                <a:solidFill>
                  <a:schemeClr val="accent2"/>
                </a:solidFill>
                <a:latin typeface="楷体_GB2312" pitchFamily="1" charset="-122"/>
                <a:ea typeface="楷体_GB2312" pitchFamily="1" charset="-122"/>
              </a:rPr>
              <a:t>利用电阻值随温度变化而变化的特性制成</a:t>
            </a:r>
            <a:endParaRPr lang="zh-CN" altLang="en-US" sz="2000" dirty="0">
              <a:solidFill>
                <a:schemeClr val="accent2"/>
              </a:solidFill>
              <a:latin typeface="楷体_GB2312" pitchFamily="1" charset="-122"/>
              <a:ea typeface="楷体_GB2312" pitchFamily="1" charset="-122"/>
            </a:endParaRPr>
          </a:p>
        </p:txBody>
      </p:sp>
      <p:sp>
        <p:nvSpPr>
          <p:cNvPr id="280582" name="AutoShape 7"/>
          <p:cNvSpPr/>
          <p:nvPr/>
        </p:nvSpPr>
        <p:spPr>
          <a:xfrm>
            <a:off x="4800600" y="3357563"/>
            <a:ext cx="3048000" cy="792162"/>
          </a:xfrm>
          <a:prstGeom prst="wedgeRoundRectCallout">
            <a:avLst>
              <a:gd name="adj1" fmla="val -56148"/>
              <a:gd name="adj2" fmla="val -7718"/>
              <a:gd name="adj3" fmla="val 16667"/>
            </a:avLst>
          </a:prstGeom>
          <a:solidFill>
            <a:srgbClr val="CCFF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ctr" anchorCtr="0"/>
          <a:lstStyle/>
          <a:p>
            <a:pPr eaLnBrk="1" hangingPunct="1"/>
            <a:r>
              <a:rPr lang="zh-CN" altLang="en-US" sz="2000" dirty="0">
                <a:solidFill>
                  <a:schemeClr val="accent2"/>
                </a:solidFill>
                <a:latin typeface="楷体_GB2312" pitchFamily="1" charset="-122"/>
                <a:ea typeface="楷体_GB2312" pitchFamily="1" charset="-122"/>
              </a:rPr>
              <a:t>利用过载电流发热使易熔合金熔化而使继电器动作</a:t>
            </a:r>
            <a:endParaRPr lang="zh-CN" altLang="en-US" sz="2000" dirty="0">
              <a:solidFill>
                <a:schemeClr val="accent2"/>
              </a:solidFill>
              <a:latin typeface="楷体_GB2312" pitchFamily="1" charset="-122"/>
              <a:ea typeface="楷体_GB2312" pitchFamily="1" charset="-122"/>
            </a:endParaRPr>
          </a:p>
        </p:txBody>
      </p:sp>
      <p:sp>
        <p:nvSpPr>
          <p:cNvPr id="280583" name="Rectangle 8"/>
          <p:cNvSpPr/>
          <p:nvPr/>
        </p:nvSpPr>
        <p:spPr>
          <a:xfrm>
            <a:off x="2279650" y="1295400"/>
            <a:ext cx="295275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b="1" dirty="0">
                <a:solidFill>
                  <a:srgbClr val="FC3C00"/>
                </a:solidFill>
                <a:latin typeface="楷体_GB2312" pitchFamily="1" charset="-122"/>
                <a:ea typeface="楷体_GB2312" pitchFamily="1" charset="-122"/>
              </a:rPr>
              <a:t>四、热继电器</a:t>
            </a:r>
            <a:endParaRPr lang="zh-CN" altLang="en-US" sz="1800" dirty="0">
              <a:solidFill>
                <a:srgbClr val="FC3C00"/>
              </a:solidFill>
              <a:latin typeface="楷体_GB2312" pitchFamily="1" charset="-122"/>
              <a:ea typeface="楷体_GB2312" pitchFamily="1" charset="-122"/>
            </a:endParaRPr>
          </a:p>
        </p:txBody>
      </p:sp>
      <p:sp>
        <p:nvSpPr>
          <p:cNvPr id="280585" name="Rectangle 10"/>
          <p:cNvSpPr/>
          <p:nvPr/>
        </p:nvSpPr>
        <p:spPr>
          <a:xfrm>
            <a:off x="2144713" y="2271713"/>
            <a:ext cx="4103687" cy="55372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zh-CN" altLang="en-US" sz="2400" dirty="0">
                <a:latin typeface="楷体_GB2312" pitchFamily="1" charset="-122"/>
                <a:ea typeface="楷体_GB2312" pitchFamily="1" charset="-122"/>
              </a:rPr>
              <a:t>型式：双金属片式</a:t>
            </a:r>
            <a:endParaRPr lang="zh-CN" altLang="en-US" sz="2400" dirty="0">
              <a:latin typeface="楷体_GB2312" pitchFamily="1" charset="-122"/>
              <a:ea typeface="楷体_GB2312" pitchFamily="1" charset="-122"/>
            </a:endParaRPr>
          </a:p>
        </p:txBody>
      </p:sp>
      <p:sp>
        <p:nvSpPr>
          <p:cNvPr id="280586" name="Rectangle 11"/>
          <p:cNvSpPr/>
          <p:nvPr/>
        </p:nvSpPr>
        <p:spPr>
          <a:xfrm>
            <a:off x="2144713" y="2805113"/>
            <a:ext cx="4103687" cy="55372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zh-CN" sz="2400">
                <a:latin typeface="楷体_GB2312" pitchFamily="1" charset="-122"/>
                <a:ea typeface="楷体_GB2312" pitchFamily="1" charset="-122"/>
              </a:rPr>
              <a:t>      </a:t>
            </a:r>
            <a:r>
              <a:rPr lang="zh-CN" altLang="en-US" sz="2400" dirty="0">
                <a:latin typeface="楷体_GB2312" pitchFamily="1" charset="-122"/>
                <a:ea typeface="楷体_GB2312" pitchFamily="1" charset="-122"/>
              </a:rPr>
              <a:t>热敏电阻式</a:t>
            </a:r>
            <a:endParaRPr lang="zh-CN" altLang="en-US" sz="2400" dirty="0">
              <a:latin typeface="楷体_GB2312" pitchFamily="1" charset="-122"/>
              <a:ea typeface="楷体_GB2312" pitchFamily="1" charset="-122"/>
            </a:endParaRPr>
          </a:p>
        </p:txBody>
      </p:sp>
      <p:sp>
        <p:nvSpPr>
          <p:cNvPr id="280587" name="Rectangle 12"/>
          <p:cNvSpPr/>
          <p:nvPr/>
        </p:nvSpPr>
        <p:spPr>
          <a:xfrm>
            <a:off x="3073400" y="3338513"/>
            <a:ext cx="2133600" cy="55372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zh-CN" altLang="en-US" sz="2400" dirty="0">
                <a:latin typeface="楷体_GB2312" pitchFamily="1" charset="-122"/>
                <a:ea typeface="楷体_GB2312" pitchFamily="1" charset="-122"/>
              </a:rPr>
              <a:t>易熔合金式</a:t>
            </a:r>
            <a:endParaRPr lang="zh-CN" altLang="en-US" sz="2400" dirty="0">
              <a:latin typeface="楷体_GB2312" pitchFamily="1" charset="-122"/>
              <a:ea typeface="楷体_GB2312" pitchFamily="1" charset="-122"/>
            </a:endParaRPr>
          </a:p>
        </p:txBody>
      </p:sp>
      <p:sp>
        <p:nvSpPr>
          <p:cNvPr id="280588" name="Rectangle 13"/>
          <p:cNvSpPr/>
          <p:nvPr/>
        </p:nvSpPr>
        <p:spPr>
          <a:xfrm>
            <a:off x="1981200" y="3886200"/>
            <a:ext cx="4103688" cy="17532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zh-CN" altLang="en-US" sz="2400" dirty="0">
                <a:latin typeface="楷体_GB2312" pitchFamily="1" charset="-122"/>
                <a:ea typeface="楷体_GB2312" pitchFamily="1" charset="-122"/>
              </a:rPr>
              <a:t>结构：由发热元件、双金属</a:t>
            </a:r>
            <a:endParaRPr lang="zh-CN" altLang="en-US" sz="2400" dirty="0">
              <a:latin typeface="楷体_GB2312" pitchFamily="1" charset="-122"/>
              <a:ea typeface="楷体_GB2312" pitchFamily="1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2400" dirty="0">
                <a:latin typeface="楷体_GB2312" pitchFamily="1" charset="-122"/>
                <a:ea typeface="楷体_GB2312" pitchFamily="1" charset="-122"/>
              </a:rPr>
              <a:t>      片和触头及动作机构</a:t>
            </a:r>
            <a:endParaRPr lang="zh-CN" altLang="en-US" sz="2400" dirty="0">
              <a:latin typeface="楷体_GB2312" pitchFamily="1" charset="-122"/>
              <a:ea typeface="楷体_GB2312" pitchFamily="1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2400" dirty="0">
                <a:latin typeface="楷体_GB2312" pitchFamily="1" charset="-122"/>
                <a:ea typeface="楷体_GB2312" pitchFamily="1" charset="-122"/>
              </a:rPr>
              <a:t>      等部分组成 。</a:t>
            </a:r>
            <a:endParaRPr lang="zh-CN" altLang="en-US" sz="2400" dirty="0">
              <a:latin typeface="楷体_GB2312" pitchFamily="1" charset="-122"/>
              <a:ea typeface="楷体_GB2312" pitchFamily="1" charset="-122"/>
            </a:endParaRP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80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"/>
                                        <p:tgtEl>
                                          <p:spTgt spid="280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0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0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805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80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2805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80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2805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80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0578" grpId="0"/>
      <p:bldP spid="280580" grpId="0" bldLvl="0" animBg="1"/>
      <p:bldP spid="280581" grpId="0" bldLvl="0" animBg="1"/>
      <p:bldP spid="280582" grpId="0" bldLvl="0" animBg="1"/>
      <p:bldP spid="280583" grpId="0"/>
      <p:bldP spid="280585" grpId="0"/>
      <p:bldP spid="280586" grpId="0"/>
      <p:bldP spid="280587" grpId="0"/>
      <p:bldP spid="28058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0" hangingPunct="0"/>
            <a:fld id="{9A0DB2DC-4C9A-4742-B13C-FB6460FD3503}" type="slidenum">
              <a:rPr lang="zh-CN" altLang="en-US" dirty="0"/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  <p:grpSp>
        <p:nvGrpSpPr>
          <p:cNvPr id="281604" name="组合 281603"/>
          <p:cNvGrpSpPr/>
          <p:nvPr/>
        </p:nvGrpSpPr>
        <p:grpSpPr>
          <a:xfrm>
            <a:off x="3432175" y="1341438"/>
            <a:ext cx="5256213" cy="3881437"/>
            <a:chOff x="0" y="0"/>
            <a:chExt cx="2675" cy="2173"/>
          </a:xfrm>
        </p:grpSpPr>
        <p:pic>
          <p:nvPicPr>
            <p:cNvPr id="281605" name="Picture 5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2672" cy="156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81606" name="Rectangle 57"/>
            <p:cNvSpPr/>
            <p:nvPr/>
          </p:nvSpPr>
          <p:spPr>
            <a:xfrm>
              <a:off x="0" y="1522"/>
              <a:ext cx="2675" cy="651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pPr algn="ctr" eaLnBrk="1" hangingPunct="1"/>
              <a:endParaRPr lang="zh-CN" altLang="en-US" sz="2400" dirty="0">
                <a:latin typeface="Times New Roman" panose="02020603050405020304" pitchFamily="18" charset="0"/>
              </a:endParaRPr>
            </a:p>
          </p:txBody>
        </p:sp>
        <p:sp>
          <p:nvSpPr>
            <p:cNvPr id="281607" name="Rectangle 58"/>
            <p:cNvSpPr/>
            <p:nvPr/>
          </p:nvSpPr>
          <p:spPr>
            <a:xfrm>
              <a:off x="481" y="1543"/>
              <a:ext cx="32" cy="9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/>
            <a:p>
              <a:pPr algn="ctr" eaLnBrk="1" hangingPunct="1"/>
              <a:r>
                <a:rPr lang="en-US" altLang="zh-CN" sz="1100">
                  <a:solidFill>
                    <a:srgbClr val="000000"/>
                  </a:solidFill>
                  <a:latin typeface="Times New Roman" panose="02020603050405020304" pitchFamily="18" charset="0"/>
                </a:rPr>
                <a:t>a</a:t>
              </a:r>
              <a:endParaRPr lang="en-US" altLang="zh-CN" sz="2400">
                <a:latin typeface="Times New Roman" panose="02020603050405020304" pitchFamily="18" charset="0"/>
              </a:endParaRPr>
            </a:p>
          </p:txBody>
        </p:sp>
        <p:sp>
          <p:nvSpPr>
            <p:cNvPr id="281608" name="Rectangle 59"/>
            <p:cNvSpPr/>
            <p:nvPr/>
          </p:nvSpPr>
          <p:spPr>
            <a:xfrm>
              <a:off x="526" y="1547"/>
              <a:ext cx="71" cy="9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/>
            <a:p>
              <a:pPr algn="ctr" eaLnBrk="1" hangingPunct="1"/>
              <a:r>
                <a:rPr lang="zh-CN" altLang="en-US" sz="1100" dirty="0">
                  <a:solidFill>
                    <a:srgbClr val="000000"/>
                  </a:solidFill>
                  <a:latin typeface="宋体" panose="02010600030101010101" pitchFamily="2" charset="-122"/>
                </a:rPr>
                <a:t>）</a:t>
              </a:r>
              <a:endParaRPr lang="zh-CN" altLang="en-US" sz="2400" dirty="0">
                <a:latin typeface="Times New Roman" panose="02020603050405020304" pitchFamily="18" charset="0"/>
              </a:endParaRPr>
            </a:p>
          </p:txBody>
        </p:sp>
        <p:sp>
          <p:nvSpPr>
            <p:cNvPr id="281609" name="Rectangle 60"/>
            <p:cNvSpPr/>
            <p:nvPr/>
          </p:nvSpPr>
          <p:spPr>
            <a:xfrm>
              <a:off x="605" y="1543"/>
              <a:ext cx="36" cy="9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/>
            <a:p>
              <a:pPr algn="ctr" eaLnBrk="1" hangingPunct="1"/>
              <a:r>
                <a:rPr lang="en-US" altLang="zh-CN" sz="1100">
                  <a:solidFill>
                    <a:srgbClr val="000000"/>
                  </a:solidFill>
                  <a:latin typeface="Times New Roman" panose="02020603050405020304" pitchFamily="18" charset="0"/>
                </a:rPr>
                <a:t>  </a:t>
              </a:r>
              <a:endParaRPr lang="en-US" altLang="zh-CN" sz="2400">
                <a:latin typeface="Times New Roman" panose="02020603050405020304" pitchFamily="18" charset="0"/>
              </a:endParaRPr>
            </a:p>
          </p:txBody>
        </p:sp>
        <p:sp>
          <p:nvSpPr>
            <p:cNvPr id="281610" name="Rectangle 61"/>
            <p:cNvSpPr/>
            <p:nvPr/>
          </p:nvSpPr>
          <p:spPr>
            <a:xfrm>
              <a:off x="708" y="1547"/>
              <a:ext cx="142" cy="9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/>
            <a:p>
              <a:pPr algn="ctr" eaLnBrk="1" hangingPunct="1"/>
              <a:r>
                <a:rPr lang="zh-CN" altLang="en-US" sz="1100" dirty="0">
                  <a:solidFill>
                    <a:srgbClr val="000000"/>
                  </a:solidFill>
                  <a:latin typeface="宋体" panose="02010600030101010101" pitchFamily="2" charset="-122"/>
                </a:rPr>
                <a:t>外形</a:t>
              </a:r>
              <a:endParaRPr lang="zh-CN" altLang="en-US" sz="2400" dirty="0">
                <a:latin typeface="Times New Roman" panose="02020603050405020304" pitchFamily="18" charset="0"/>
              </a:endParaRPr>
            </a:p>
          </p:txBody>
        </p:sp>
        <p:sp>
          <p:nvSpPr>
            <p:cNvPr id="281611" name="Rectangle 62"/>
            <p:cNvSpPr/>
            <p:nvPr/>
          </p:nvSpPr>
          <p:spPr>
            <a:xfrm>
              <a:off x="902" y="1543"/>
              <a:ext cx="409" cy="9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/>
            <a:p>
              <a:pPr algn="ctr" eaLnBrk="1" hangingPunct="1"/>
              <a:r>
                <a:rPr lang="en-US" altLang="zh-CN" sz="1100">
                  <a:solidFill>
                    <a:srgbClr val="000000"/>
                  </a:solidFill>
                  <a:latin typeface="Times New Roman" panose="02020603050405020304" pitchFamily="18" charset="0"/>
                </a:rPr>
                <a:t>                       </a:t>
              </a:r>
              <a:endParaRPr lang="en-US" altLang="zh-CN" sz="2400">
                <a:latin typeface="Times New Roman" panose="02020603050405020304" pitchFamily="18" charset="0"/>
              </a:endParaRPr>
            </a:p>
          </p:txBody>
        </p:sp>
        <p:sp>
          <p:nvSpPr>
            <p:cNvPr id="281612" name="Rectangle 63"/>
            <p:cNvSpPr/>
            <p:nvPr/>
          </p:nvSpPr>
          <p:spPr>
            <a:xfrm>
              <a:off x="1840" y="1543"/>
              <a:ext cx="36" cy="9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/>
            <a:p>
              <a:pPr algn="ctr" eaLnBrk="1" hangingPunct="1"/>
              <a:r>
                <a:rPr lang="en-US" altLang="zh-CN" sz="1100">
                  <a:solidFill>
                    <a:srgbClr val="000000"/>
                  </a:solidFill>
                  <a:latin typeface="Times New Roman" panose="02020603050405020304" pitchFamily="18" charset="0"/>
                </a:rPr>
                <a:t>b</a:t>
              </a:r>
              <a:endParaRPr lang="en-US" altLang="zh-CN" sz="2400">
                <a:latin typeface="Times New Roman" panose="02020603050405020304" pitchFamily="18" charset="0"/>
              </a:endParaRPr>
            </a:p>
          </p:txBody>
        </p:sp>
        <p:sp>
          <p:nvSpPr>
            <p:cNvPr id="281613" name="Rectangle 64"/>
            <p:cNvSpPr/>
            <p:nvPr/>
          </p:nvSpPr>
          <p:spPr>
            <a:xfrm>
              <a:off x="1891" y="1547"/>
              <a:ext cx="71" cy="9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/>
            <a:p>
              <a:pPr algn="ctr" eaLnBrk="1" hangingPunct="1"/>
              <a:r>
                <a:rPr lang="zh-CN" altLang="en-US" sz="1100" dirty="0">
                  <a:solidFill>
                    <a:srgbClr val="000000"/>
                  </a:solidFill>
                  <a:latin typeface="宋体" panose="02010600030101010101" pitchFamily="2" charset="-122"/>
                </a:rPr>
                <a:t>）</a:t>
              </a:r>
              <a:endParaRPr lang="zh-CN" altLang="en-US" sz="2400" dirty="0">
                <a:latin typeface="Times New Roman" panose="02020603050405020304" pitchFamily="18" charset="0"/>
              </a:endParaRPr>
            </a:p>
          </p:txBody>
        </p:sp>
        <p:sp>
          <p:nvSpPr>
            <p:cNvPr id="281614" name="Rectangle 65"/>
            <p:cNvSpPr/>
            <p:nvPr/>
          </p:nvSpPr>
          <p:spPr>
            <a:xfrm>
              <a:off x="1996" y="1547"/>
              <a:ext cx="213" cy="9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/>
            <a:p>
              <a:pPr algn="ctr" eaLnBrk="1" hangingPunct="1"/>
              <a:r>
                <a:rPr lang="zh-CN" altLang="en-US" sz="1100" dirty="0">
                  <a:solidFill>
                    <a:srgbClr val="000000"/>
                  </a:solidFill>
                  <a:latin typeface="宋体" panose="02010600030101010101" pitchFamily="2" charset="-122"/>
                </a:rPr>
                <a:t>结构图</a:t>
              </a:r>
              <a:endParaRPr lang="zh-CN" altLang="en-US" sz="2400" dirty="0">
                <a:latin typeface="Times New Roman" panose="02020603050405020304" pitchFamily="18" charset="0"/>
              </a:endParaRPr>
            </a:p>
          </p:txBody>
        </p:sp>
        <p:sp>
          <p:nvSpPr>
            <p:cNvPr id="281615" name="Rectangle 66"/>
            <p:cNvSpPr/>
            <p:nvPr/>
          </p:nvSpPr>
          <p:spPr>
            <a:xfrm>
              <a:off x="2231" y="1543"/>
              <a:ext cx="18" cy="9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/>
            <a:p>
              <a:pPr algn="ctr" eaLnBrk="1" hangingPunct="1"/>
              <a:r>
                <a:rPr lang="en-US" altLang="zh-CN" sz="11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en-US" altLang="zh-CN" sz="2400">
                <a:latin typeface="Times New Roman" panose="02020603050405020304" pitchFamily="18" charset="0"/>
              </a:endParaRPr>
            </a:p>
          </p:txBody>
        </p:sp>
        <p:sp>
          <p:nvSpPr>
            <p:cNvPr id="281616" name="Rectangle 67"/>
            <p:cNvSpPr/>
            <p:nvPr/>
          </p:nvSpPr>
          <p:spPr>
            <a:xfrm>
              <a:off x="466" y="1674"/>
              <a:ext cx="36" cy="9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/>
            <a:p>
              <a:pPr algn="ctr" eaLnBrk="1" hangingPunct="1"/>
              <a:r>
                <a:rPr lang="en-US" altLang="zh-CN" sz="110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endParaRPr lang="en-US" altLang="zh-CN" sz="2400">
                <a:latin typeface="Times New Roman" panose="02020603050405020304" pitchFamily="18" charset="0"/>
              </a:endParaRPr>
            </a:p>
          </p:txBody>
        </p:sp>
        <p:sp>
          <p:nvSpPr>
            <p:cNvPr id="281617" name="Rectangle 68"/>
            <p:cNvSpPr/>
            <p:nvPr/>
          </p:nvSpPr>
          <p:spPr>
            <a:xfrm>
              <a:off x="507" y="1674"/>
              <a:ext cx="24" cy="9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/>
            <a:p>
              <a:pPr algn="ctr" eaLnBrk="1" hangingPunct="1"/>
              <a:r>
                <a:rPr lang="en-US" altLang="zh-CN" sz="1100">
                  <a:solidFill>
                    <a:srgbClr val="000000"/>
                  </a:solidFill>
                  <a:latin typeface="Times New Roman" panose="02020603050405020304" pitchFamily="18" charset="0"/>
                </a:rPr>
                <a:t>-</a:t>
              </a:r>
              <a:endParaRPr lang="en-US" altLang="zh-CN" sz="2400">
                <a:latin typeface="Times New Roman" panose="02020603050405020304" pitchFamily="18" charset="0"/>
              </a:endParaRPr>
            </a:p>
          </p:txBody>
        </p:sp>
        <p:sp>
          <p:nvSpPr>
            <p:cNvPr id="281618" name="Rectangle 69"/>
            <p:cNvSpPr/>
            <p:nvPr/>
          </p:nvSpPr>
          <p:spPr>
            <a:xfrm>
              <a:off x="587" y="1677"/>
              <a:ext cx="427" cy="9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/>
            <a:p>
              <a:pPr algn="ctr" eaLnBrk="1" hangingPunct="1"/>
              <a:r>
                <a:rPr lang="zh-CN" altLang="en-US" sz="1100" dirty="0">
                  <a:solidFill>
                    <a:srgbClr val="000000"/>
                  </a:solidFill>
                  <a:latin typeface="宋体" panose="02010600030101010101" pitchFamily="2" charset="-122"/>
                </a:rPr>
                <a:t>电流整定装置</a:t>
              </a:r>
              <a:endParaRPr lang="zh-CN" altLang="en-US" sz="2400" dirty="0">
                <a:latin typeface="Times New Roman" panose="02020603050405020304" pitchFamily="18" charset="0"/>
              </a:endParaRPr>
            </a:p>
          </p:txBody>
        </p:sp>
        <p:sp>
          <p:nvSpPr>
            <p:cNvPr id="281619" name="Rectangle 70"/>
            <p:cNvSpPr/>
            <p:nvPr/>
          </p:nvSpPr>
          <p:spPr>
            <a:xfrm>
              <a:off x="1065" y="1674"/>
              <a:ext cx="71" cy="9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/>
            <a:p>
              <a:pPr algn="ctr" eaLnBrk="1" hangingPunct="1"/>
              <a:r>
                <a:rPr lang="en-US" altLang="zh-CN" sz="1100">
                  <a:solidFill>
                    <a:srgbClr val="000000"/>
                  </a:solidFill>
                  <a:latin typeface="Times New Roman" panose="02020603050405020304" pitchFamily="18" charset="0"/>
                </a:rPr>
                <a:t>  2</a:t>
              </a:r>
              <a:endParaRPr lang="en-US" altLang="zh-CN" sz="2400">
                <a:latin typeface="Times New Roman" panose="02020603050405020304" pitchFamily="18" charset="0"/>
              </a:endParaRPr>
            </a:p>
          </p:txBody>
        </p:sp>
        <p:sp>
          <p:nvSpPr>
            <p:cNvPr id="281620" name="Rectangle 71"/>
            <p:cNvSpPr/>
            <p:nvPr/>
          </p:nvSpPr>
          <p:spPr>
            <a:xfrm>
              <a:off x="1188" y="1674"/>
              <a:ext cx="24" cy="9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/>
            <a:p>
              <a:pPr algn="ctr" eaLnBrk="1" hangingPunct="1"/>
              <a:r>
                <a:rPr lang="en-US" altLang="zh-CN" sz="1100">
                  <a:solidFill>
                    <a:srgbClr val="000000"/>
                  </a:solidFill>
                  <a:latin typeface="Times New Roman" panose="02020603050405020304" pitchFamily="18" charset="0"/>
                </a:rPr>
                <a:t>-</a:t>
              </a:r>
              <a:endParaRPr lang="en-US" altLang="zh-CN" sz="2400">
                <a:latin typeface="Times New Roman" panose="02020603050405020304" pitchFamily="18" charset="0"/>
              </a:endParaRPr>
            </a:p>
          </p:txBody>
        </p:sp>
        <p:sp>
          <p:nvSpPr>
            <p:cNvPr id="281621" name="Rectangle 72"/>
            <p:cNvSpPr/>
            <p:nvPr/>
          </p:nvSpPr>
          <p:spPr>
            <a:xfrm>
              <a:off x="1268" y="1677"/>
              <a:ext cx="427" cy="9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/>
            <a:p>
              <a:pPr algn="ctr" eaLnBrk="1" hangingPunct="1"/>
              <a:r>
                <a:rPr lang="zh-CN" altLang="en-US" sz="1100" dirty="0">
                  <a:solidFill>
                    <a:srgbClr val="000000"/>
                  </a:solidFill>
                  <a:latin typeface="宋体" panose="02010600030101010101" pitchFamily="2" charset="-122"/>
                </a:rPr>
                <a:t>主电路接线柱</a:t>
              </a:r>
              <a:endParaRPr lang="zh-CN" altLang="en-US" sz="2400" dirty="0">
                <a:latin typeface="Times New Roman" panose="02020603050405020304" pitchFamily="18" charset="0"/>
              </a:endParaRPr>
            </a:p>
          </p:txBody>
        </p:sp>
        <p:sp>
          <p:nvSpPr>
            <p:cNvPr id="281622" name="Rectangle 73"/>
            <p:cNvSpPr/>
            <p:nvPr/>
          </p:nvSpPr>
          <p:spPr>
            <a:xfrm>
              <a:off x="1746" y="1674"/>
              <a:ext cx="71" cy="9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/>
            <a:p>
              <a:pPr algn="ctr" eaLnBrk="1" hangingPunct="1"/>
              <a:r>
                <a:rPr lang="en-US" altLang="zh-CN" sz="1100">
                  <a:solidFill>
                    <a:srgbClr val="000000"/>
                  </a:solidFill>
                  <a:latin typeface="Times New Roman" panose="02020603050405020304" pitchFamily="18" charset="0"/>
                </a:rPr>
                <a:t>  3</a:t>
              </a:r>
              <a:endParaRPr lang="en-US" altLang="zh-CN" sz="2400">
                <a:latin typeface="Times New Roman" panose="02020603050405020304" pitchFamily="18" charset="0"/>
              </a:endParaRPr>
            </a:p>
          </p:txBody>
        </p:sp>
        <p:sp>
          <p:nvSpPr>
            <p:cNvPr id="281623" name="Rectangle 74"/>
            <p:cNvSpPr/>
            <p:nvPr/>
          </p:nvSpPr>
          <p:spPr>
            <a:xfrm>
              <a:off x="1869" y="1674"/>
              <a:ext cx="24" cy="9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/>
            <a:p>
              <a:pPr algn="ctr" eaLnBrk="1" hangingPunct="1"/>
              <a:r>
                <a:rPr lang="en-US" altLang="zh-CN" sz="1100">
                  <a:solidFill>
                    <a:srgbClr val="000000"/>
                  </a:solidFill>
                  <a:latin typeface="Times New Roman" panose="02020603050405020304" pitchFamily="18" charset="0"/>
                </a:rPr>
                <a:t>-</a:t>
              </a:r>
              <a:endParaRPr lang="en-US" altLang="zh-CN" sz="2400">
                <a:latin typeface="Times New Roman" panose="02020603050405020304" pitchFamily="18" charset="0"/>
              </a:endParaRPr>
            </a:p>
          </p:txBody>
        </p:sp>
        <p:sp>
          <p:nvSpPr>
            <p:cNvPr id="281624" name="Rectangle 75"/>
            <p:cNvSpPr/>
            <p:nvPr/>
          </p:nvSpPr>
          <p:spPr>
            <a:xfrm>
              <a:off x="1932" y="1677"/>
              <a:ext cx="284" cy="9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/>
            <a:p>
              <a:pPr algn="ctr" eaLnBrk="1" hangingPunct="1"/>
              <a:r>
                <a:rPr lang="zh-CN" altLang="en-US" sz="1100" dirty="0">
                  <a:solidFill>
                    <a:srgbClr val="000000"/>
                  </a:solidFill>
                  <a:latin typeface="宋体" panose="02010600030101010101" pitchFamily="2" charset="-122"/>
                </a:rPr>
                <a:t>复位按钮</a:t>
              </a:r>
              <a:endParaRPr lang="zh-CN" altLang="en-US" sz="2400" dirty="0">
                <a:latin typeface="Times New Roman" panose="02020603050405020304" pitchFamily="18" charset="0"/>
              </a:endParaRPr>
            </a:p>
          </p:txBody>
        </p:sp>
        <p:sp>
          <p:nvSpPr>
            <p:cNvPr id="281625" name="Rectangle 76"/>
            <p:cNvSpPr/>
            <p:nvPr/>
          </p:nvSpPr>
          <p:spPr>
            <a:xfrm>
              <a:off x="2248" y="1674"/>
              <a:ext cx="18" cy="9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/>
            <a:p>
              <a:pPr algn="ctr" eaLnBrk="1" hangingPunct="1"/>
              <a:r>
                <a:rPr lang="en-US" altLang="zh-CN" sz="11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en-US" altLang="zh-CN" sz="2400">
                <a:latin typeface="Times New Roman" panose="02020603050405020304" pitchFamily="18" charset="0"/>
              </a:endParaRPr>
            </a:p>
          </p:txBody>
        </p:sp>
        <p:sp>
          <p:nvSpPr>
            <p:cNvPr id="281626" name="Rectangle 77"/>
            <p:cNvSpPr/>
            <p:nvPr/>
          </p:nvSpPr>
          <p:spPr>
            <a:xfrm>
              <a:off x="2290" y="1674"/>
              <a:ext cx="18" cy="9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/>
            <a:p>
              <a:pPr algn="ctr" eaLnBrk="1" hangingPunct="1"/>
              <a:r>
                <a:rPr lang="en-US" altLang="zh-CN" sz="11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en-US" altLang="zh-CN" sz="2400">
                <a:latin typeface="Times New Roman" panose="02020603050405020304" pitchFamily="18" charset="0"/>
              </a:endParaRPr>
            </a:p>
          </p:txBody>
        </p:sp>
        <p:sp>
          <p:nvSpPr>
            <p:cNvPr id="281627" name="Rectangle 78"/>
            <p:cNvSpPr/>
            <p:nvPr/>
          </p:nvSpPr>
          <p:spPr>
            <a:xfrm>
              <a:off x="299" y="1804"/>
              <a:ext cx="36" cy="9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/>
            <a:p>
              <a:pPr algn="ctr" eaLnBrk="1" hangingPunct="1"/>
              <a:r>
                <a:rPr lang="en-US" altLang="zh-CN" sz="1100">
                  <a:solidFill>
                    <a:srgbClr val="000000"/>
                  </a:solidFill>
                  <a:latin typeface="Times New Roman" panose="02020603050405020304" pitchFamily="18" charset="0"/>
                </a:rPr>
                <a:t>4</a:t>
              </a:r>
              <a:endParaRPr lang="en-US" altLang="zh-CN" sz="2400">
                <a:latin typeface="Times New Roman" panose="02020603050405020304" pitchFamily="18" charset="0"/>
              </a:endParaRPr>
            </a:p>
          </p:txBody>
        </p:sp>
        <p:sp>
          <p:nvSpPr>
            <p:cNvPr id="281628" name="Rectangle 79"/>
            <p:cNvSpPr/>
            <p:nvPr/>
          </p:nvSpPr>
          <p:spPr>
            <a:xfrm>
              <a:off x="340" y="1804"/>
              <a:ext cx="24" cy="9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/>
            <a:p>
              <a:pPr algn="ctr" eaLnBrk="1" hangingPunct="1"/>
              <a:r>
                <a:rPr lang="en-US" altLang="zh-CN" sz="1100">
                  <a:solidFill>
                    <a:srgbClr val="000000"/>
                  </a:solidFill>
                  <a:latin typeface="Times New Roman" panose="02020603050405020304" pitchFamily="18" charset="0"/>
                </a:rPr>
                <a:t>-</a:t>
              </a:r>
              <a:endParaRPr lang="en-US" altLang="zh-CN" sz="2400">
                <a:latin typeface="Times New Roman" panose="02020603050405020304" pitchFamily="18" charset="0"/>
              </a:endParaRPr>
            </a:p>
          </p:txBody>
        </p:sp>
        <p:sp>
          <p:nvSpPr>
            <p:cNvPr id="281629" name="Rectangle 80"/>
            <p:cNvSpPr/>
            <p:nvPr/>
          </p:nvSpPr>
          <p:spPr>
            <a:xfrm>
              <a:off x="404" y="1807"/>
              <a:ext cx="284" cy="9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/>
            <a:p>
              <a:pPr algn="ctr" eaLnBrk="1" hangingPunct="1"/>
              <a:r>
                <a:rPr lang="zh-CN" altLang="en-US" sz="1100" dirty="0">
                  <a:solidFill>
                    <a:srgbClr val="000000"/>
                  </a:solidFill>
                  <a:latin typeface="宋体" panose="02010600030101010101" pitchFamily="2" charset="-122"/>
                </a:rPr>
                <a:t>常闭触头</a:t>
              </a:r>
              <a:endParaRPr lang="zh-CN" altLang="en-US" sz="2400" dirty="0">
                <a:latin typeface="Times New Roman" panose="02020603050405020304" pitchFamily="18" charset="0"/>
              </a:endParaRPr>
            </a:p>
          </p:txBody>
        </p:sp>
        <p:sp>
          <p:nvSpPr>
            <p:cNvPr id="281630" name="Rectangle 81"/>
            <p:cNvSpPr/>
            <p:nvPr/>
          </p:nvSpPr>
          <p:spPr>
            <a:xfrm>
              <a:off x="722" y="1804"/>
              <a:ext cx="53" cy="9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/>
            <a:p>
              <a:pPr algn="ctr" eaLnBrk="1" hangingPunct="1"/>
              <a:r>
                <a:rPr lang="en-US" altLang="zh-CN" sz="1100">
                  <a:solidFill>
                    <a:srgbClr val="000000"/>
                  </a:solidFill>
                  <a:latin typeface="Times New Roman" panose="02020603050405020304" pitchFamily="18" charset="0"/>
                </a:rPr>
                <a:t> 5</a:t>
              </a:r>
              <a:endParaRPr lang="en-US" altLang="zh-CN" sz="2400">
                <a:latin typeface="Times New Roman" panose="02020603050405020304" pitchFamily="18" charset="0"/>
              </a:endParaRPr>
            </a:p>
          </p:txBody>
        </p:sp>
        <p:sp>
          <p:nvSpPr>
            <p:cNvPr id="281631" name="Rectangle 82"/>
            <p:cNvSpPr/>
            <p:nvPr/>
          </p:nvSpPr>
          <p:spPr>
            <a:xfrm>
              <a:off x="803" y="1804"/>
              <a:ext cx="24" cy="9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/>
            <a:p>
              <a:pPr algn="ctr" eaLnBrk="1" hangingPunct="1"/>
              <a:r>
                <a:rPr lang="en-US" altLang="zh-CN" sz="1100">
                  <a:solidFill>
                    <a:srgbClr val="000000"/>
                  </a:solidFill>
                  <a:latin typeface="Times New Roman" panose="02020603050405020304" pitchFamily="18" charset="0"/>
                </a:rPr>
                <a:t>-</a:t>
              </a:r>
              <a:endParaRPr lang="en-US" altLang="zh-CN" sz="2400">
                <a:latin typeface="Times New Roman" panose="02020603050405020304" pitchFamily="18" charset="0"/>
              </a:endParaRPr>
            </a:p>
          </p:txBody>
        </p:sp>
        <p:sp>
          <p:nvSpPr>
            <p:cNvPr id="281632" name="Rectangle 83"/>
            <p:cNvSpPr/>
            <p:nvPr/>
          </p:nvSpPr>
          <p:spPr>
            <a:xfrm>
              <a:off x="867" y="1807"/>
              <a:ext cx="284" cy="9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/>
            <a:p>
              <a:pPr algn="ctr" eaLnBrk="1" hangingPunct="1"/>
              <a:r>
                <a:rPr lang="zh-CN" altLang="en-US" sz="1100" dirty="0">
                  <a:solidFill>
                    <a:srgbClr val="000000"/>
                  </a:solidFill>
                  <a:latin typeface="宋体" panose="02010600030101010101" pitchFamily="2" charset="-122"/>
                </a:rPr>
                <a:t>动作机构</a:t>
              </a:r>
              <a:endParaRPr lang="zh-CN" altLang="en-US" sz="2400" dirty="0">
                <a:latin typeface="Times New Roman" panose="02020603050405020304" pitchFamily="18" charset="0"/>
              </a:endParaRPr>
            </a:p>
          </p:txBody>
        </p:sp>
        <p:sp>
          <p:nvSpPr>
            <p:cNvPr id="281633" name="Rectangle 84"/>
            <p:cNvSpPr/>
            <p:nvPr/>
          </p:nvSpPr>
          <p:spPr>
            <a:xfrm>
              <a:off x="1186" y="1804"/>
              <a:ext cx="71" cy="9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/>
            <a:p>
              <a:pPr algn="ctr" eaLnBrk="1" hangingPunct="1"/>
              <a:r>
                <a:rPr lang="en-US" altLang="zh-CN" sz="1100">
                  <a:solidFill>
                    <a:srgbClr val="000000"/>
                  </a:solidFill>
                  <a:latin typeface="Times New Roman" panose="02020603050405020304" pitchFamily="18" charset="0"/>
                </a:rPr>
                <a:t>  6</a:t>
              </a:r>
              <a:endParaRPr lang="en-US" altLang="zh-CN" sz="2400">
                <a:latin typeface="Times New Roman" panose="02020603050405020304" pitchFamily="18" charset="0"/>
              </a:endParaRPr>
            </a:p>
          </p:txBody>
        </p:sp>
        <p:sp>
          <p:nvSpPr>
            <p:cNvPr id="281634" name="Rectangle 85"/>
            <p:cNvSpPr/>
            <p:nvPr/>
          </p:nvSpPr>
          <p:spPr>
            <a:xfrm>
              <a:off x="1309" y="1804"/>
              <a:ext cx="24" cy="9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/>
            <a:p>
              <a:pPr algn="ctr" eaLnBrk="1" hangingPunct="1"/>
              <a:r>
                <a:rPr lang="en-US" altLang="zh-CN" sz="1100">
                  <a:solidFill>
                    <a:srgbClr val="000000"/>
                  </a:solidFill>
                  <a:latin typeface="Times New Roman" panose="02020603050405020304" pitchFamily="18" charset="0"/>
                </a:rPr>
                <a:t>-</a:t>
              </a:r>
              <a:endParaRPr lang="en-US" altLang="zh-CN" sz="2400">
                <a:latin typeface="Times New Roman" panose="02020603050405020304" pitchFamily="18" charset="0"/>
              </a:endParaRPr>
            </a:p>
          </p:txBody>
        </p:sp>
        <p:sp>
          <p:nvSpPr>
            <p:cNvPr id="281635" name="Rectangle 86"/>
            <p:cNvSpPr/>
            <p:nvPr/>
          </p:nvSpPr>
          <p:spPr>
            <a:xfrm>
              <a:off x="1364" y="1807"/>
              <a:ext cx="213" cy="9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/>
            <a:p>
              <a:pPr algn="ctr" eaLnBrk="1" hangingPunct="1"/>
              <a:r>
                <a:rPr lang="zh-CN" altLang="en-US" sz="1100" dirty="0">
                  <a:solidFill>
                    <a:srgbClr val="000000"/>
                  </a:solidFill>
                  <a:latin typeface="宋体" panose="02010600030101010101" pitchFamily="2" charset="-122"/>
                </a:rPr>
                <a:t>热元件</a:t>
              </a:r>
              <a:endParaRPr lang="zh-CN" altLang="en-US" sz="2400" dirty="0">
                <a:latin typeface="Times New Roman" panose="02020603050405020304" pitchFamily="18" charset="0"/>
              </a:endParaRPr>
            </a:p>
          </p:txBody>
        </p:sp>
        <p:sp>
          <p:nvSpPr>
            <p:cNvPr id="281636" name="Rectangle 87"/>
            <p:cNvSpPr/>
            <p:nvPr/>
          </p:nvSpPr>
          <p:spPr>
            <a:xfrm>
              <a:off x="1608" y="1804"/>
              <a:ext cx="107" cy="9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/>
            <a:p>
              <a:pPr algn="ctr" eaLnBrk="1" hangingPunct="1"/>
              <a:r>
                <a:rPr lang="en-US" altLang="zh-CN" sz="1100">
                  <a:solidFill>
                    <a:srgbClr val="000000"/>
                  </a:solidFill>
                  <a:latin typeface="Times New Roman" panose="02020603050405020304" pitchFamily="18" charset="0"/>
                </a:rPr>
                <a:t>  31</a:t>
              </a:r>
              <a:endParaRPr lang="en-US" altLang="zh-CN" sz="2400">
                <a:latin typeface="Times New Roman" panose="02020603050405020304" pitchFamily="18" charset="0"/>
              </a:endParaRPr>
            </a:p>
          </p:txBody>
        </p:sp>
        <p:sp>
          <p:nvSpPr>
            <p:cNvPr id="281637" name="Rectangle 88"/>
            <p:cNvSpPr/>
            <p:nvPr/>
          </p:nvSpPr>
          <p:spPr>
            <a:xfrm>
              <a:off x="1769" y="1804"/>
              <a:ext cx="24" cy="9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/>
            <a:p>
              <a:pPr algn="ctr" eaLnBrk="1" hangingPunct="1"/>
              <a:r>
                <a:rPr lang="en-US" altLang="zh-CN" sz="1100">
                  <a:solidFill>
                    <a:srgbClr val="000000"/>
                  </a:solidFill>
                  <a:latin typeface="Times New Roman" panose="02020603050405020304" pitchFamily="18" charset="0"/>
                </a:rPr>
                <a:t>-</a:t>
              </a:r>
              <a:endParaRPr lang="en-US" altLang="zh-CN" sz="2400">
                <a:latin typeface="Times New Roman" panose="02020603050405020304" pitchFamily="18" charset="0"/>
              </a:endParaRPr>
            </a:p>
          </p:txBody>
        </p:sp>
        <p:sp>
          <p:nvSpPr>
            <p:cNvPr id="281638" name="Rectangle 89"/>
            <p:cNvSpPr/>
            <p:nvPr/>
          </p:nvSpPr>
          <p:spPr>
            <a:xfrm>
              <a:off x="1858" y="1807"/>
              <a:ext cx="498" cy="9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/>
            <a:p>
              <a:pPr algn="ctr" eaLnBrk="1" hangingPunct="1"/>
              <a:r>
                <a:rPr lang="zh-CN" altLang="en-US" sz="1100" dirty="0">
                  <a:solidFill>
                    <a:srgbClr val="000000"/>
                  </a:solidFill>
                  <a:latin typeface="宋体" panose="02010600030101010101" pitchFamily="2" charset="-122"/>
                </a:rPr>
                <a:t>常闭触头接线柱</a:t>
              </a:r>
              <a:endParaRPr lang="zh-CN" altLang="en-US" sz="2400" dirty="0">
                <a:latin typeface="Times New Roman" panose="02020603050405020304" pitchFamily="18" charset="0"/>
              </a:endParaRPr>
            </a:p>
          </p:txBody>
        </p:sp>
        <p:sp>
          <p:nvSpPr>
            <p:cNvPr id="281639" name="Rectangle 91"/>
            <p:cNvSpPr/>
            <p:nvPr/>
          </p:nvSpPr>
          <p:spPr>
            <a:xfrm>
              <a:off x="548" y="1937"/>
              <a:ext cx="71" cy="9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/>
            <a:p>
              <a:pPr algn="ctr" eaLnBrk="1" hangingPunct="1"/>
              <a:r>
                <a:rPr lang="en-US" altLang="zh-CN" sz="1100">
                  <a:solidFill>
                    <a:srgbClr val="000000"/>
                  </a:solidFill>
                  <a:latin typeface="Times New Roman" panose="02020603050405020304" pitchFamily="18" charset="0"/>
                </a:rPr>
                <a:t>32</a:t>
              </a:r>
              <a:endParaRPr lang="en-US" altLang="zh-CN" sz="2400">
                <a:latin typeface="Times New Roman" panose="02020603050405020304" pitchFamily="18" charset="0"/>
              </a:endParaRPr>
            </a:p>
          </p:txBody>
        </p:sp>
        <p:sp>
          <p:nvSpPr>
            <p:cNvPr id="281640" name="Rectangle 92"/>
            <p:cNvSpPr/>
            <p:nvPr/>
          </p:nvSpPr>
          <p:spPr>
            <a:xfrm>
              <a:off x="628" y="1937"/>
              <a:ext cx="24" cy="9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/>
            <a:p>
              <a:pPr algn="ctr" eaLnBrk="1" hangingPunct="1"/>
              <a:r>
                <a:rPr lang="en-US" altLang="zh-CN" sz="1100">
                  <a:solidFill>
                    <a:srgbClr val="000000"/>
                  </a:solidFill>
                  <a:latin typeface="Times New Roman" panose="02020603050405020304" pitchFamily="18" charset="0"/>
                </a:rPr>
                <a:t>-</a:t>
              </a:r>
              <a:endParaRPr lang="en-US" altLang="zh-CN" sz="2400">
                <a:latin typeface="Times New Roman" panose="02020603050405020304" pitchFamily="18" charset="0"/>
              </a:endParaRPr>
            </a:p>
          </p:txBody>
        </p:sp>
        <p:sp>
          <p:nvSpPr>
            <p:cNvPr id="281641" name="Rectangle 93"/>
            <p:cNvSpPr/>
            <p:nvPr/>
          </p:nvSpPr>
          <p:spPr>
            <a:xfrm>
              <a:off x="726" y="1940"/>
              <a:ext cx="569" cy="9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/>
            <a:p>
              <a:pPr algn="ctr" eaLnBrk="1" hangingPunct="1"/>
              <a:r>
                <a:rPr lang="zh-CN" altLang="en-US" sz="1100" dirty="0">
                  <a:solidFill>
                    <a:srgbClr val="000000"/>
                  </a:solidFill>
                  <a:latin typeface="宋体" panose="02010600030101010101" pitchFamily="2" charset="-122"/>
                </a:rPr>
                <a:t>公共动触头接线柱</a:t>
              </a:r>
              <a:endParaRPr lang="zh-CN" altLang="en-US" sz="2400" dirty="0">
                <a:latin typeface="Times New Roman" panose="02020603050405020304" pitchFamily="18" charset="0"/>
              </a:endParaRPr>
            </a:p>
          </p:txBody>
        </p:sp>
        <p:sp>
          <p:nvSpPr>
            <p:cNvPr id="281642" name="Rectangle 94"/>
            <p:cNvSpPr/>
            <p:nvPr/>
          </p:nvSpPr>
          <p:spPr>
            <a:xfrm>
              <a:off x="1365" y="1937"/>
              <a:ext cx="107" cy="9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/>
            <a:p>
              <a:pPr algn="ctr" eaLnBrk="1" hangingPunct="1"/>
              <a:r>
                <a:rPr lang="en-US" altLang="zh-CN" sz="1100">
                  <a:solidFill>
                    <a:srgbClr val="000000"/>
                  </a:solidFill>
                  <a:latin typeface="Times New Roman" panose="02020603050405020304" pitchFamily="18" charset="0"/>
                </a:rPr>
                <a:t>  33</a:t>
              </a:r>
              <a:endParaRPr lang="en-US" altLang="zh-CN" sz="2400">
                <a:latin typeface="Times New Roman" panose="02020603050405020304" pitchFamily="18" charset="0"/>
              </a:endParaRPr>
            </a:p>
          </p:txBody>
        </p:sp>
        <p:sp>
          <p:nvSpPr>
            <p:cNvPr id="281643" name="Rectangle 95"/>
            <p:cNvSpPr/>
            <p:nvPr/>
          </p:nvSpPr>
          <p:spPr>
            <a:xfrm>
              <a:off x="1526" y="1937"/>
              <a:ext cx="24" cy="9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/>
            <a:p>
              <a:pPr algn="ctr" eaLnBrk="1" hangingPunct="1"/>
              <a:r>
                <a:rPr lang="en-US" altLang="zh-CN" sz="1100">
                  <a:solidFill>
                    <a:srgbClr val="000000"/>
                  </a:solidFill>
                  <a:latin typeface="Times New Roman" panose="02020603050405020304" pitchFamily="18" charset="0"/>
                </a:rPr>
                <a:t>-</a:t>
              </a:r>
              <a:endParaRPr lang="en-US" altLang="zh-CN" sz="2400">
                <a:latin typeface="Times New Roman" panose="02020603050405020304" pitchFamily="18" charset="0"/>
              </a:endParaRPr>
            </a:p>
          </p:txBody>
        </p:sp>
        <p:sp>
          <p:nvSpPr>
            <p:cNvPr id="281644" name="Rectangle 96"/>
            <p:cNvSpPr/>
            <p:nvPr/>
          </p:nvSpPr>
          <p:spPr>
            <a:xfrm>
              <a:off x="1615" y="1940"/>
              <a:ext cx="498" cy="9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/>
            <a:p>
              <a:pPr algn="ctr" eaLnBrk="1" hangingPunct="1"/>
              <a:r>
                <a:rPr lang="zh-CN" altLang="en-US" sz="1100" dirty="0">
                  <a:solidFill>
                    <a:srgbClr val="000000"/>
                  </a:solidFill>
                  <a:latin typeface="宋体" panose="02010600030101010101" pitchFamily="2" charset="-122"/>
                </a:rPr>
                <a:t>常开触头接线柱</a:t>
              </a:r>
              <a:endParaRPr lang="zh-CN" altLang="en-US" sz="2400" dirty="0">
                <a:latin typeface="Times New Roman" panose="02020603050405020304" pitchFamily="18" charset="0"/>
              </a:endParaRPr>
            </a:p>
          </p:txBody>
        </p:sp>
        <p:sp>
          <p:nvSpPr>
            <p:cNvPr id="281645" name="Rectangle 97"/>
            <p:cNvSpPr/>
            <p:nvPr/>
          </p:nvSpPr>
          <p:spPr>
            <a:xfrm>
              <a:off x="2168" y="1937"/>
              <a:ext cx="18" cy="9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/>
            <a:p>
              <a:pPr algn="ctr" eaLnBrk="1" hangingPunct="1"/>
              <a:r>
                <a:rPr lang="en-US" altLang="zh-CN" sz="11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en-US" altLang="zh-CN" sz="2400">
                <a:latin typeface="Times New Roman" panose="02020603050405020304" pitchFamily="18" charset="0"/>
              </a:endParaRPr>
            </a:p>
          </p:txBody>
        </p:sp>
        <p:sp>
          <p:nvSpPr>
            <p:cNvPr id="281646" name="Rectangle 98"/>
            <p:cNvSpPr/>
            <p:nvPr/>
          </p:nvSpPr>
          <p:spPr>
            <a:xfrm>
              <a:off x="2210" y="1937"/>
              <a:ext cx="18" cy="9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/>
            <a:p>
              <a:pPr algn="ctr" eaLnBrk="1" hangingPunct="1"/>
              <a:r>
                <a:rPr lang="en-US" altLang="zh-CN" sz="11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en-US" altLang="zh-CN" sz="2400">
                <a:latin typeface="Times New Roman" panose="02020603050405020304" pitchFamily="18" charset="0"/>
              </a:endParaRPr>
            </a:p>
          </p:txBody>
        </p:sp>
      </p:grpSp>
      <p:sp>
        <p:nvSpPr>
          <p:cNvPr id="281647" name="Rectangle 4"/>
          <p:cNvSpPr/>
          <p:nvPr/>
        </p:nvSpPr>
        <p:spPr>
          <a:xfrm>
            <a:off x="4727575" y="5564188"/>
            <a:ext cx="2468880" cy="39878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000" dirty="0">
                <a:latin typeface="Arial" panose="020B0604020202020204" pitchFamily="34" charset="0"/>
                <a:ea typeface="楷体_GB2312" pitchFamily="1" charset="-122"/>
              </a:rPr>
              <a:t>双金属片式热继电器</a:t>
            </a:r>
            <a:endParaRPr lang="zh-CN" altLang="en-US" sz="2000" dirty="0">
              <a:latin typeface="Arial" panose="020B0604020202020204" pitchFamily="34" charset="0"/>
              <a:ea typeface="楷体_GB2312" pitchFamily="1" charset="-122"/>
            </a:endParaRP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81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0" hangingPunct="0"/>
            <a:fld id="{9A0DB2DC-4C9A-4742-B13C-FB6460FD3503}" type="slidenum">
              <a:rPr lang="zh-CN" altLang="en-US" dirty="0"/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  <p:grpSp>
        <p:nvGrpSpPr>
          <p:cNvPr id="282626" name="组合 282625"/>
          <p:cNvGrpSpPr/>
          <p:nvPr/>
        </p:nvGrpSpPr>
        <p:grpSpPr>
          <a:xfrm>
            <a:off x="3359150" y="1341438"/>
            <a:ext cx="5684838" cy="4073525"/>
            <a:chOff x="0" y="0"/>
            <a:chExt cx="2946" cy="2176"/>
          </a:xfrm>
        </p:grpSpPr>
        <p:sp>
          <p:nvSpPr>
            <p:cNvPr id="282627" name="Rectangle 4"/>
            <p:cNvSpPr/>
            <p:nvPr/>
          </p:nvSpPr>
          <p:spPr>
            <a:xfrm>
              <a:off x="246" y="1758"/>
              <a:ext cx="2476" cy="412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pPr algn="ctr" eaLnBrk="1" hangingPunct="1"/>
              <a:endParaRPr lang="zh-CN" altLang="en-US" sz="2400" dirty="0">
                <a:latin typeface="Times New Roman" panose="02020603050405020304" pitchFamily="18" charset="0"/>
              </a:endParaRPr>
            </a:p>
          </p:txBody>
        </p:sp>
        <p:sp>
          <p:nvSpPr>
            <p:cNvPr id="282628" name="Rectangle 5"/>
            <p:cNvSpPr/>
            <p:nvPr/>
          </p:nvSpPr>
          <p:spPr>
            <a:xfrm>
              <a:off x="325" y="1780"/>
              <a:ext cx="36" cy="9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/>
            <a:p>
              <a:pPr algn="ctr" eaLnBrk="1" hangingPunct="1"/>
              <a:r>
                <a:rPr lang="en-US" altLang="zh-CN" sz="110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endParaRPr lang="en-US" altLang="zh-CN" sz="2400">
                <a:latin typeface="Times New Roman" panose="02020603050405020304" pitchFamily="18" charset="0"/>
              </a:endParaRPr>
            </a:p>
          </p:txBody>
        </p:sp>
        <p:sp>
          <p:nvSpPr>
            <p:cNvPr id="282629" name="Rectangle 6"/>
            <p:cNvSpPr/>
            <p:nvPr/>
          </p:nvSpPr>
          <p:spPr>
            <a:xfrm>
              <a:off x="365" y="1780"/>
              <a:ext cx="24" cy="9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/>
            <a:p>
              <a:pPr algn="ctr" eaLnBrk="1" hangingPunct="1"/>
              <a:r>
                <a:rPr lang="en-US" altLang="zh-CN" sz="1100">
                  <a:solidFill>
                    <a:srgbClr val="000000"/>
                  </a:solidFill>
                  <a:latin typeface="Times New Roman" panose="02020603050405020304" pitchFamily="18" charset="0"/>
                </a:rPr>
                <a:t>-</a:t>
              </a:r>
              <a:endParaRPr lang="en-US" altLang="zh-CN" sz="2400">
                <a:latin typeface="Times New Roman" panose="02020603050405020304" pitchFamily="18" charset="0"/>
              </a:endParaRPr>
            </a:p>
          </p:txBody>
        </p:sp>
        <p:sp>
          <p:nvSpPr>
            <p:cNvPr id="282630" name="Rectangle 7"/>
            <p:cNvSpPr/>
            <p:nvPr/>
          </p:nvSpPr>
          <p:spPr>
            <a:xfrm>
              <a:off x="179" y="1783"/>
              <a:ext cx="524" cy="90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algn="ctr" eaLnBrk="1" hangingPunct="1"/>
              <a:r>
                <a:rPr lang="en-US" altLang="zh-CN" sz="1100">
                  <a:solidFill>
                    <a:srgbClr val="000000"/>
                  </a:solidFill>
                  <a:latin typeface="宋体" panose="02010600030101010101" pitchFamily="2" charset="-122"/>
                </a:rPr>
                <a:t>1.</a:t>
              </a:r>
              <a:r>
                <a:rPr lang="zh-CN" altLang="en-US" sz="1100" dirty="0">
                  <a:solidFill>
                    <a:srgbClr val="000000"/>
                  </a:solidFill>
                  <a:latin typeface="宋体" panose="02010600030101010101" pitchFamily="2" charset="-122"/>
                </a:rPr>
                <a:t>接线端子</a:t>
              </a:r>
              <a:endParaRPr lang="zh-CN" altLang="en-US" sz="2400" dirty="0">
                <a:latin typeface="Times New Roman" panose="02020603050405020304" pitchFamily="18" charset="0"/>
              </a:endParaRPr>
            </a:p>
          </p:txBody>
        </p:sp>
        <p:sp>
          <p:nvSpPr>
            <p:cNvPr id="282631" name="Rectangle 8"/>
            <p:cNvSpPr/>
            <p:nvPr/>
          </p:nvSpPr>
          <p:spPr>
            <a:xfrm>
              <a:off x="661" y="1780"/>
              <a:ext cx="72" cy="9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/>
            <a:p>
              <a:pPr algn="ctr" eaLnBrk="1" hangingPunct="1"/>
              <a:r>
                <a:rPr lang="en-US" altLang="zh-CN" sz="1100">
                  <a:solidFill>
                    <a:srgbClr val="000000"/>
                  </a:solidFill>
                  <a:latin typeface="Times New Roman" panose="02020603050405020304" pitchFamily="18" charset="0"/>
                </a:rPr>
                <a:t>  2</a:t>
              </a:r>
              <a:endParaRPr lang="en-US" altLang="zh-CN" sz="2400">
                <a:latin typeface="Times New Roman" panose="02020603050405020304" pitchFamily="18" charset="0"/>
              </a:endParaRPr>
            </a:p>
          </p:txBody>
        </p:sp>
        <p:sp>
          <p:nvSpPr>
            <p:cNvPr id="282632" name="Rectangle 9"/>
            <p:cNvSpPr/>
            <p:nvPr/>
          </p:nvSpPr>
          <p:spPr>
            <a:xfrm>
              <a:off x="783" y="1780"/>
              <a:ext cx="24" cy="9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/>
            <a:p>
              <a:pPr algn="ctr" eaLnBrk="1" hangingPunct="1"/>
              <a:r>
                <a:rPr lang="en-US" altLang="zh-CN" sz="1100">
                  <a:solidFill>
                    <a:srgbClr val="000000"/>
                  </a:solidFill>
                  <a:latin typeface="Times New Roman" panose="02020603050405020304" pitchFamily="18" charset="0"/>
                </a:rPr>
                <a:t>-</a:t>
              </a:r>
              <a:endParaRPr lang="en-US" altLang="zh-CN" sz="2400">
                <a:latin typeface="Times New Roman" panose="02020603050405020304" pitchFamily="18" charset="0"/>
              </a:endParaRPr>
            </a:p>
          </p:txBody>
        </p:sp>
        <p:sp>
          <p:nvSpPr>
            <p:cNvPr id="282633" name="Rectangle 10"/>
            <p:cNvSpPr/>
            <p:nvPr/>
          </p:nvSpPr>
          <p:spPr>
            <a:xfrm>
              <a:off x="851" y="1783"/>
              <a:ext cx="362" cy="9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/>
            <a:p>
              <a:pPr algn="ctr" eaLnBrk="1" hangingPunct="1"/>
              <a:r>
                <a:rPr lang="zh-CN" altLang="en-US" sz="1100" dirty="0">
                  <a:solidFill>
                    <a:srgbClr val="000000"/>
                  </a:solidFill>
                  <a:latin typeface="宋体" panose="02010600030101010101" pitchFamily="2" charset="-122"/>
                </a:rPr>
                <a:t>主双金属片</a:t>
              </a:r>
              <a:endParaRPr lang="zh-CN" altLang="en-US" sz="2400" dirty="0">
                <a:latin typeface="Times New Roman" panose="02020603050405020304" pitchFamily="18" charset="0"/>
              </a:endParaRPr>
            </a:p>
          </p:txBody>
        </p:sp>
        <p:sp>
          <p:nvSpPr>
            <p:cNvPr id="282634" name="Rectangle 11"/>
            <p:cNvSpPr/>
            <p:nvPr/>
          </p:nvSpPr>
          <p:spPr>
            <a:xfrm>
              <a:off x="1254" y="1780"/>
              <a:ext cx="72" cy="9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/>
            <a:p>
              <a:pPr algn="ctr" eaLnBrk="1" hangingPunct="1"/>
              <a:r>
                <a:rPr lang="en-US" altLang="zh-CN" sz="1100">
                  <a:solidFill>
                    <a:srgbClr val="000000"/>
                  </a:solidFill>
                  <a:latin typeface="Times New Roman" panose="02020603050405020304" pitchFamily="18" charset="0"/>
                </a:rPr>
                <a:t>  3</a:t>
              </a:r>
              <a:endParaRPr lang="en-US" altLang="zh-CN" sz="2400">
                <a:latin typeface="Times New Roman" panose="02020603050405020304" pitchFamily="18" charset="0"/>
              </a:endParaRPr>
            </a:p>
          </p:txBody>
        </p:sp>
        <p:sp>
          <p:nvSpPr>
            <p:cNvPr id="282635" name="Rectangle 12"/>
            <p:cNvSpPr/>
            <p:nvPr/>
          </p:nvSpPr>
          <p:spPr>
            <a:xfrm>
              <a:off x="1376" y="1780"/>
              <a:ext cx="24" cy="9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/>
            <a:p>
              <a:pPr algn="ctr" eaLnBrk="1" hangingPunct="1"/>
              <a:r>
                <a:rPr lang="en-US" altLang="zh-CN" sz="1100">
                  <a:solidFill>
                    <a:srgbClr val="000000"/>
                  </a:solidFill>
                  <a:latin typeface="Times New Roman" panose="02020603050405020304" pitchFamily="18" charset="0"/>
                </a:rPr>
                <a:t>-</a:t>
              </a:r>
              <a:endParaRPr lang="en-US" altLang="zh-CN" sz="2400">
                <a:latin typeface="Times New Roman" panose="02020603050405020304" pitchFamily="18" charset="0"/>
              </a:endParaRPr>
            </a:p>
          </p:txBody>
        </p:sp>
        <p:sp>
          <p:nvSpPr>
            <p:cNvPr id="282636" name="Rectangle 13"/>
            <p:cNvSpPr/>
            <p:nvPr/>
          </p:nvSpPr>
          <p:spPr>
            <a:xfrm>
              <a:off x="1429" y="1783"/>
              <a:ext cx="217" cy="9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/>
            <a:p>
              <a:pPr algn="ctr" eaLnBrk="1" hangingPunct="1"/>
              <a:r>
                <a:rPr lang="zh-CN" altLang="en-US" sz="1100" dirty="0">
                  <a:solidFill>
                    <a:srgbClr val="000000"/>
                  </a:solidFill>
                  <a:latin typeface="宋体" panose="02010600030101010101" pitchFamily="2" charset="-122"/>
                </a:rPr>
                <a:t>热元件</a:t>
              </a:r>
              <a:endParaRPr lang="zh-CN" altLang="en-US" sz="2400" dirty="0">
                <a:latin typeface="Times New Roman" panose="02020603050405020304" pitchFamily="18" charset="0"/>
              </a:endParaRPr>
            </a:p>
          </p:txBody>
        </p:sp>
        <p:sp>
          <p:nvSpPr>
            <p:cNvPr id="282637" name="Rectangle 14"/>
            <p:cNvSpPr/>
            <p:nvPr/>
          </p:nvSpPr>
          <p:spPr>
            <a:xfrm>
              <a:off x="1672" y="1780"/>
              <a:ext cx="72" cy="9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/>
            <a:p>
              <a:pPr algn="ctr" eaLnBrk="1" hangingPunct="1"/>
              <a:r>
                <a:rPr lang="en-US" altLang="zh-CN" sz="1100">
                  <a:solidFill>
                    <a:srgbClr val="000000"/>
                  </a:solidFill>
                  <a:latin typeface="Times New Roman" panose="02020603050405020304" pitchFamily="18" charset="0"/>
                </a:rPr>
                <a:t>  4</a:t>
              </a:r>
              <a:endParaRPr lang="en-US" altLang="zh-CN" sz="2400">
                <a:latin typeface="Times New Roman" panose="02020603050405020304" pitchFamily="18" charset="0"/>
              </a:endParaRPr>
            </a:p>
          </p:txBody>
        </p:sp>
        <p:sp>
          <p:nvSpPr>
            <p:cNvPr id="282638" name="Rectangle 15"/>
            <p:cNvSpPr/>
            <p:nvPr/>
          </p:nvSpPr>
          <p:spPr>
            <a:xfrm>
              <a:off x="1794" y="1780"/>
              <a:ext cx="24" cy="9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/>
            <a:p>
              <a:pPr algn="ctr" eaLnBrk="1" hangingPunct="1"/>
              <a:r>
                <a:rPr lang="en-US" altLang="zh-CN" sz="1100">
                  <a:solidFill>
                    <a:srgbClr val="000000"/>
                  </a:solidFill>
                  <a:latin typeface="Times New Roman" panose="02020603050405020304" pitchFamily="18" charset="0"/>
                </a:rPr>
                <a:t>-</a:t>
              </a:r>
              <a:endParaRPr lang="en-US" altLang="zh-CN" sz="2400">
                <a:latin typeface="Times New Roman" panose="02020603050405020304" pitchFamily="18" charset="0"/>
              </a:endParaRPr>
            </a:p>
          </p:txBody>
        </p:sp>
        <p:sp>
          <p:nvSpPr>
            <p:cNvPr id="282639" name="Rectangle 16"/>
            <p:cNvSpPr/>
            <p:nvPr/>
          </p:nvSpPr>
          <p:spPr>
            <a:xfrm>
              <a:off x="1855" y="1783"/>
              <a:ext cx="290" cy="9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/>
            <a:p>
              <a:pPr algn="ctr" eaLnBrk="1" hangingPunct="1"/>
              <a:r>
                <a:rPr lang="zh-CN" altLang="en-US" sz="1100" dirty="0">
                  <a:solidFill>
                    <a:srgbClr val="000000"/>
                  </a:solidFill>
                  <a:latin typeface="宋体" panose="02010600030101010101" pitchFamily="2" charset="-122"/>
                </a:rPr>
                <a:t>推动导板</a:t>
              </a:r>
              <a:endParaRPr lang="zh-CN" altLang="en-US" sz="2400" dirty="0">
                <a:latin typeface="Times New Roman" panose="02020603050405020304" pitchFamily="18" charset="0"/>
              </a:endParaRPr>
            </a:p>
          </p:txBody>
        </p:sp>
        <p:sp>
          <p:nvSpPr>
            <p:cNvPr id="282640" name="Rectangle 17"/>
            <p:cNvSpPr/>
            <p:nvPr/>
          </p:nvSpPr>
          <p:spPr>
            <a:xfrm>
              <a:off x="2177" y="1780"/>
              <a:ext cx="72" cy="9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/>
            <a:p>
              <a:pPr algn="ctr" eaLnBrk="1" hangingPunct="1"/>
              <a:r>
                <a:rPr lang="en-US" altLang="zh-CN" sz="1100">
                  <a:solidFill>
                    <a:srgbClr val="000000"/>
                  </a:solidFill>
                  <a:latin typeface="Times New Roman" panose="02020603050405020304" pitchFamily="18" charset="0"/>
                </a:rPr>
                <a:t>  5</a:t>
              </a:r>
              <a:endParaRPr lang="en-US" altLang="zh-CN" sz="2400">
                <a:latin typeface="Times New Roman" panose="02020603050405020304" pitchFamily="18" charset="0"/>
              </a:endParaRPr>
            </a:p>
          </p:txBody>
        </p:sp>
        <p:sp>
          <p:nvSpPr>
            <p:cNvPr id="282641" name="Rectangle 18"/>
            <p:cNvSpPr/>
            <p:nvPr/>
          </p:nvSpPr>
          <p:spPr>
            <a:xfrm>
              <a:off x="2299" y="1780"/>
              <a:ext cx="24" cy="9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/>
            <a:p>
              <a:pPr algn="ctr" eaLnBrk="1" hangingPunct="1"/>
              <a:r>
                <a:rPr lang="en-US" altLang="zh-CN" sz="1100">
                  <a:solidFill>
                    <a:srgbClr val="000000"/>
                  </a:solidFill>
                  <a:latin typeface="Times New Roman" panose="02020603050405020304" pitchFamily="18" charset="0"/>
                </a:rPr>
                <a:t>-</a:t>
              </a:r>
              <a:endParaRPr lang="en-US" altLang="zh-CN" sz="2400">
                <a:latin typeface="Times New Roman" panose="02020603050405020304" pitchFamily="18" charset="0"/>
              </a:endParaRPr>
            </a:p>
          </p:txBody>
        </p:sp>
        <p:sp>
          <p:nvSpPr>
            <p:cNvPr id="282642" name="Rectangle 19"/>
            <p:cNvSpPr/>
            <p:nvPr/>
          </p:nvSpPr>
          <p:spPr>
            <a:xfrm>
              <a:off x="2241" y="1783"/>
              <a:ext cx="705" cy="90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algn="ctr" eaLnBrk="1" hangingPunct="1"/>
              <a:r>
                <a:rPr lang="zh-CN" altLang="en-US" sz="1100" dirty="0">
                  <a:solidFill>
                    <a:srgbClr val="000000"/>
                  </a:solidFill>
                  <a:latin typeface="宋体" panose="02010600030101010101" pitchFamily="2" charset="-122"/>
                </a:rPr>
                <a:t>补偿双金属片</a:t>
              </a:r>
              <a:endParaRPr lang="zh-CN" altLang="en-US" sz="2400" dirty="0">
                <a:latin typeface="Times New Roman" panose="02020603050405020304" pitchFamily="18" charset="0"/>
              </a:endParaRPr>
            </a:p>
          </p:txBody>
        </p:sp>
        <p:sp>
          <p:nvSpPr>
            <p:cNvPr id="282643" name="Rectangle 21"/>
            <p:cNvSpPr/>
            <p:nvPr/>
          </p:nvSpPr>
          <p:spPr>
            <a:xfrm>
              <a:off x="1589" y="1910"/>
              <a:ext cx="18" cy="9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/>
            <a:p>
              <a:pPr algn="ctr" eaLnBrk="1" hangingPunct="1"/>
              <a:r>
                <a:rPr lang="en-US" altLang="zh-CN" sz="11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en-US" altLang="zh-CN" sz="2400">
                <a:latin typeface="Times New Roman" panose="02020603050405020304" pitchFamily="18" charset="0"/>
              </a:endParaRPr>
            </a:p>
          </p:txBody>
        </p:sp>
        <p:sp>
          <p:nvSpPr>
            <p:cNvPr id="282644" name="Rectangle 22"/>
            <p:cNvSpPr/>
            <p:nvPr/>
          </p:nvSpPr>
          <p:spPr>
            <a:xfrm>
              <a:off x="471" y="1950"/>
              <a:ext cx="54" cy="9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/>
            <a:p>
              <a:pPr algn="ctr" eaLnBrk="1" hangingPunct="1"/>
              <a:r>
                <a:rPr lang="en-US" altLang="zh-CN" sz="1100">
                  <a:solidFill>
                    <a:srgbClr val="000000"/>
                  </a:solidFill>
                  <a:latin typeface="Times New Roman" panose="02020603050405020304" pitchFamily="18" charset="0"/>
                </a:rPr>
                <a:t> 6</a:t>
              </a:r>
              <a:endParaRPr lang="en-US" altLang="zh-CN" sz="2400">
                <a:latin typeface="Times New Roman" panose="02020603050405020304" pitchFamily="18" charset="0"/>
              </a:endParaRPr>
            </a:p>
          </p:txBody>
        </p:sp>
        <p:sp>
          <p:nvSpPr>
            <p:cNvPr id="282645" name="Rectangle 23"/>
            <p:cNvSpPr/>
            <p:nvPr/>
          </p:nvSpPr>
          <p:spPr>
            <a:xfrm>
              <a:off x="554" y="1950"/>
              <a:ext cx="24" cy="9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/>
            <a:p>
              <a:pPr algn="ctr" eaLnBrk="1" hangingPunct="1"/>
              <a:r>
                <a:rPr lang="en-US" altLang="zh-CN" sz="1100">
                  <a:solidFill>
                    <a:srgbClr val="000000"/>
                  </a:solidFill>
                  <a:latin typeface="Times New Roman" panose="02020603050405020304" pitchFamily="18" charset="0"/>
                </a:rPr>
                <a:t>-</a:t>
              </a:r>
              <a:endParaRPr lang="en-US" altLang="zh-CN" sz="2400">
                <a:latin typeface="Times New Roman" panose="02020603050405020304" pitchFamily="18" charset="0"/>
              </a:endParaRPr>
            </a:p>
          </p:txBody>
        </p:sp>
        <p:sp>
          <p:nvSpPr>
            <p:cNvPr id="282646" name="Rectangle 24"/>
            <p:cNvSpPr/>
            <p:nvPr/>
          </p:nvSpPr>
          <p:spPr>
            <a:xfrm>
              <a:off x="615" y="1953"/>
              <a:ext cx="290" cy="9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/>
            <a:p>
              <a:pPr algn="ctr" eaLnBrk="1" hangingPunct="1"/>
              <a:r>
                <a:rPr lang="zh-CN" altLang="en-US" sz="1100" dirty="0">
                  <a:solidFill>
                    <a:srgbClr val="000000"/>
                  </a:solidFill>
                  <a:latin typeface="宋体" panose="02010600030101010101" pitchFamily="2" charset="-122"/>
                </a:rPr>
                <a:t>常闭触头</a:t>
              </a:r>
              <a:endParaRPr lang="zh-CN" altLang="en-US" sz="2400" dirty="0">
                <a:latin typeface="Times New Roman" panose="02020603050405020304" pitchFamily="18" charset="0"/>
              </a:endParaRPr>
            </a:p>
          </p:txBody>
        </p:sp>
        <p:sp>
          <p:nvSpPr>
            <p:cNvPr id="282647" name="Rectangle 25"/>
            <p:cNvSpPr/>
            <p:nvPr/>
          </p:nvSpPr>
          <p:spPr>
            <a:xfrm>
              <a:off x="935" y="1950"/>
              <a:ext cx="72" cy="9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/>
            <a:p>
              <a:pPr algn="ctr" eaLnBrk="1" hangingPunct="1"/>
              <a:r>
                <a:rPr lang="en-US" altLang="zh-CN" sz="1100">
                  <a:solidFill>
                    <a:srgbClr val="000000"/>
                  </a:solidFill>
                  <a:latin typeface="Times New Roman" panose="02020603050405020304" pitchFamily="18" charset="0"/>
                </a:rPr>
                <a:t>  7</a:t>
              </a:r>
              <a:endParaRPr lang="en-US" altLang="zh-CN" sz="2400">
                <a:latin typeface="Times New Roman" panose="02020603050405020304" pitchFamily="18" charset="0"/>
              </a:endParaRPr>
            </a:p>
          </p:txBody>
        </p:sp>
        <p:sp>
          <p:nvSpPr>
            <p:cNvPr id="282648" name="Rectangle 26"/>
            <p:cNvSpPr/>
            <p:nvPr/>
          </p:nvSpPr>
          <p:spPr>
            <a:xfrm>
              <a:off x="1059" y="1950"/>
              <a:ext cx="24" cy="9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/>
            <a:p>
              <a:pPr algn="ctr" eaLnBrk="1" hangingPunct="1"/>
              <a:r>
                <a:rPr lang="en-US" altLang="zh-CN" sz="1100">
                  <a:solidFill>
                    <a:srgbClr val="000000"/>
                  </a:solidFill>
                  <a:latin typeface="Times New Roman" panose="02020603050405020304" pitchFamily="18" charset="0"/>
                </a:rPr>
                <a:t>-</a:t>
              </a:r>
              <a:endParaRPr lang="en-US" altLang="zh-CN" sz="2400">
                <a:latin typeface="Times New Roman" panose="02020603050405020304" pitchFamily="18" charset="0"/>
              </a:endParaRPr>
            </a:p>
          </p:txBody>
        </p:sp>
        <p:sp>
          <p:nvSpPr>
            <p:cNvPr id="282649" name="Rectangle 27"/>
            <p:cNvSpPr/>
            <p:nvPr/>
          </p:nvSpPr>
          <p:spPr>
            <a:xfrm>
              <a:off x="1119" y="1953"/>
              <a:ext cx="290" cy="9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/>
            <a:p>
              <a:pPr algn="ctr" eaLnBrk="1" hangingPunct="1"/>
              <a:r>
                <a:rPr lang="zh-CN" altLang="en-US" sz="1100" dirty="0">
                  <a:solidFill>
                    <a:srgbClr val="000000"/>
                  </a:solidFill>
                  <a:latin typeface="宋体" panose="02010600030101010101" pitchFamily="2" charset="-122"/>
                </a:rPr>
                <a:t>常开触头</a:t>
              </a:r>
              <a:endParaRPr lang="zh-CN" altLang="en-US" sz="2400" dirty="0">
                <a:latin typeface="Times New Roman" panose="02020603050405020304" pitchFamily="18" charset="0"/>
              </a:endParaRPr>
            </a:p>
          </p:txBody>
        </p:sp>
        <p:sp>
          <p:nvSpPr>
            <p:cNvPr id="282650" name="Rectangle 28"/>
            <p:cNvSpPr/>
            <p:nvPr/>
          </p:nvSpPr>
          <p:spPr>
            <a:xfrm>
              <a:off x="1441" y="1950"/>
              <a:ext cx="72" cy="9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/>
            <a:p>
              <a:pPr algn="ctr" eaLnBrk="1" hangingPunct="1"/>
              <a:r>
                <a:rPr lang="en-US" altLang="zh-CN" sz="1100">
                  <a:solidFill>
                    <a:srgbClr val="000000"/>
                  </a:solidFill>
                  <a:latin typeface="Times New Roman" panose="02020603050405020304" pitchFamily="18" charset="0"/>
                </a:rPr>
                <a:t>  8</a:t>
              </a:r>
              <a:endParaRPr lang="en-US" altLang="zh-CN" sz="2400">
                <a:latin typeface="Times New Roman" panose="02020603050405020304" pitchFamily="18" charset="0"/>
              </a:endParaRPr>
            </a:p>
          </p:txBody>
        </p:sp>
        <p:sp>
          <p:nvSpPr>
            <p:cNvPr id="282651" name="Rectangle 29"/>
            <p:cNvSpPr/>
            <p:nvPr/>
          </p:nvSpPr>
          <p:spPr>
            <a:xfrm>
              <a:off x="1565" y="1950"/>
              <a:ext cx="24" cy="9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/>
            <a:p>
              <a:pPr algn="ctr" eaLnBrk="1" hangingPunct="1"/>
              <a:r>
                <a:rPr lang="en-US" altLang="zh-CN" sz="1100">
                  <a:solidFill>
                    <a:srgbClr val="000000"/>
                  </a:solidFill>
                  <a:latin typeface="Times New Roman" panose="02020603050405020304" pitchFamily="18" charset="0"/>
                </a:rPr>
                <a:t>-</a:t>
              </a:r>
              <a:endParaRPr lang="en-US" altLang="zh-CN" sz="2400">
                <a:latin typeface="Times New Roman" panose="02020603050405020304" pitchFamily="18" charset="0"/>
              </a:endParaRPr>
            </a:p>
          </p:txBody>
        </p:sp>
        <p:sp>
          <p:nvSpPr>
            <p:cNvPr id="282652" name="Rectangle 30"/>
            <p:cNvSpPr/>
            <p:nvPr/>
          </p:nvSpPr>
          <p:spPr>
            <a:xfrm>
              <a:off x="1640" y="1953"/>
              <a:ext cx="434" cy="9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/>
            <a:p>
              <a:pPr algn="ctr" eaLnBrk="1" hangingPunct="1"/>
              <a:r>
                <a:rPr lang="zh-CN" altLang="en-US" sz="1100" dirty="0">
                  <a:solidFill>
                    <a:srgbClr val="000000"/>
                  </a:solidFill>
                  <a:latin typeface="宋体" panose="02010600030101010101" pitchFamily="2" charset="-122"/>
                </a:rPr>
                <a:t>复位调节螺钉</a:t>
              </a:r>
              <a:endParaRPr lang="zh-CN" altLang="en-US" sz="2400" dirty="0">
                <a:latin typeface="Times New Roman" panose="02020603050405020304" pitchFamily="18" charset="0"/>
              </a:endParaRPr>
            </a:p>
          </p:txBody>
        </p:sp>
        <p:sp>
          <p:nvSpPr>
            <p:cNvPr id="282653" name="Rectangle 31"/>
            <p:cNvSpPr/>
            <p:nvPr/>
          </p:nvSpPr>
          <p:spPr>
            <a:xfrm>
              <a:off x="2123" y="1950"/>
              <a:ext cx="72" cy="9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/>
            <a:p>
              <a:pPr algn="ctr" eaLnBrk="1" hangingPunct="1"/>
              <a:r>
                <a:rPr lang="en-US" altLang="zh-CN" sz="1100">
                  <a:solidFill>
                    <a:srgbClr val="000000"/>
                  </a:solidFill>
                  <a:latin typeface="Times New Roman" panose="02020603050405020304" pitchFamily="18" charset="0"/>
                </a:rPr>
                <a:t>  9</a:t>
              </a:r>
              <a:endParaRPr lang="en-US" altLang="zh-CN" sz="2400">
                <a:latin typeface="Times New Roman" panose="02020603050405020304" pitchFamily="18" charset="0"/>
              </a:endParaRPr>
            </a:p>
          </p:txBody>
        </p:sp>
        <p:sp>
          <p:nvSpPr>
            <p:cNvPr id="282654" name="Rectangle 32"/>
            <p:cNvSpPr/>
            <p:nvPr/>
          </p:nvSpPr>
          <p:spPr>
            <a:xfrm>
              <a:off x="2245" y="1950"/>
              <a:ext cx="24" cy="9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/>
            <a:p>
              <a:pPr algn="ctr" eaLnBrk="1" hangingPunct="1"/>
              <a:r>
                <a:rPr lang="en-US" altLang="zh-CN" sz="1100">
                  <a:solidFill>
                    <a:srgbClr val="000000"/>
                  </a:solidFill>
                  <a:latin typeface="Times New Roman" panose="02020603050405020304" pitchFamily="18" charset="0"/>
                </a:rPr>
                <a:t>-</a:t>
              </a:r>
              <a:endParaRPr lang="en-US" altLang="zh-CN" sz="2400">
                <a:latin typeface="Times New Roman" panose="02020603050405020304" pitchFamily="18" charset="0"/>
              </a:endParaRPr>
            </a:p>
          </p:txBody>
        </p:sp>
        <p:sp>
          <p:nvSpPr>
            <p:cNvPr id="282655" name="Rectangle 33"/>
            <p:cNvSpPr/>
            <p:nvPr/>
          </p:nvSpPr>
          <p:spPr>
            <a:xfrm>
              <a:off x="2298" y="1953"/>
              <a:ext cx="217" cy="9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/>
            <a:p>
              <a:pPr algn="ctr" eaLnBrk="1" hangingPunct="1"/>
              <a:r>
                <a:rPr lang="zh-CN" altLang="en-US" sz="1100" dirty="0">
                  <a:solidFill>
                    <a:srgbClr val="000000"/>
                  </a:solidFill>
                  <a:latin typeface="宋体" panose="02010600030101010101" pitchFamily="2" charset="-122"/>
                </a:rPr>
                <a:t>动触头</a:t>
              </a:r>
              <a:endParaRPr lang="zh-CN" altLang="en-US" sz="2400" dirty="0">
                <a:latin typeface="Times New Roman" panose="02020603050405020304" pitchFamily="18" charset="0"/>
              </a:endParaRPr>
            </a:p>
          </p:txBody>
        </p:sp>
        <p:sp>
          <p:nvSpPr>
            <p:cNvPr id="282656" name="Rectangle 34"/>
            <p:cNvSpPr/>
            <p:nvPr/>
          </p:nvSpPr>
          <p:spPr>
            <a:xfrm>
              <a:off x="2535" y="1950"/>
              <a:ext cx="18" cy="9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/>
            <a:p>
              <a:pPr algn="ctr" eaLnBrk="1" hangingPunct="1"/>
              <a:r>
                <a:rPr lang="en-US" altLang="zh-CN" sz="11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en-US" altLang="zh-CN" sz="2400">
                <a:latin typeface="Times New Roman" panose="02020603050405020304" pitchFamily="18" charset="0"/>
              </a:endParaRPr>
            </a:p>
          </p:txBody>
        </p:sp>
        <p:sp>
          <p:nvSpPr>
            <p:cNvPr id="282657" name="Rectangle 35"/>
            <p:cNvSpPr/>
            <p:nvPr/>
          </p:nvSpPr>
          <p:spPr>
            <a:xfrm>
              <a:off x="2578" y="1950"/>
              <a:ext cx="18" cy="9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/>
            <a:p>
              <a:pPr algn="ctr" eaLnBrk="1" hangingPunct="1"/>
              <a:r>
                <a:rPr lang="en-US" altLang="zh-CN" sz="11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en-US" altLang="zh-CN" sz="2400">
                <a:latin typeface="Times New Roman" panose="02020603050405020304" pitchFamily="18" charset="0"/>
              </a:endParaRPr>
            </a:p>
          </p:txBody>
        </p:sp>
        <p:sp>
          <p:nvSpPr>
            <p:cNvPr id="282658" name="Rectangle 36"/>
            <p:cNvSpPr/>
            <p:nvPr/>
          </p:nvSpPr>
          <p:spPr>
            <a:xfrm>
              <a:off x="592" y="2083"/>
              <a:ext cx="127" cy="9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/>
            <a:p>
              <a:pPr algn="ctr" eaLnBrk="1" hangingPunct="1"/>
              <a:r>
                <a:rPr lang="en-US" altLang="zh-CN" sz="1100">
                  <a:solidFill>
                    <a:srgbClr val="000000"/>
                  </a:solidFill>
                  <a:latin typeface="Times New Roman" panose="02020603050405020304" pitchFamily="18" charset="0"/>
                </a:rPr>
                <a:t> 110</a:t>
              </a:r>
              <a:endParaRPr lang="en-US" altLang="zh-CN" sz="2400">
                <a:latin typeface="Times New Roman" panose="02020603050405020304" pitchFamily="18" charset="0"/>
              </a:endParaRPr>
            </a:p>
          </p:txBody>
        </p:sp>
        <p:sp>
          <p:nvSpPr>
            <p:cNvPr id="282659" name="Rectangle 37"/>
            <p:cNvSpPr/>
            <p:nvPr/>
          </p:nvSpPr>
          <p:spPr>
            <a:xfrm>
              <a:off x="750" y="2083"/>
              <a:ext cx="24" cy="9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/>
            <a:p>
              <a:pPr algn="ctr" eaLnBrk="1" hangingPunct="1"/>
              <a:r>
                <a:rPr lang="en-US" altLang="zh-CN" sz="1100">
                  <a:solidFill>
                    <a:srgbClr val="000000"/>
                  </a:solidFill>
                  <a:latin typeface="Times New Roman" panose="02020603050405020304" pitchFamily="18" charset="0"/>
                </a:rPr>
                <a:t>-</a:t>
              </a:r>
              <a:endParaRPr lang="en-US" altLang="zh-CN" sz="2400">
                <a:latin typeface="Times New Roman" panose="02020603050405020304" pitchFamily="18" charset="0"/>
              </a:endParaRPr>
            </a:p>
          </p:txBody>
        </p:sp>
        <p:sp>
          <p:nvSpPr>
            <p:cNvPr id="282660" name="Rectangle 38"/>
            <p:cNvSpPr/>
            <p:nvPr/>
          </p:nvSpPr>
          <p:spPr>
            <a:xfrm>
              <a:off x="811" y="2086"/>
              <a:ext cx="290" cy="9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/>
            <a:p>
              <a:pPr algn="ctr" eaLnBrk="1" hangingPunct="1"/>
              <a:r>
                <a:rPr lang="zh-CN" altLang="en-US" sz="1100" dirty="0">
                  <a:solidFill>
                    <a:srgbClr val="000000"/>
                  </a:solidFill>
                  <a:latin typeface="宋体" panose="02010600030101010101" pitchFamily="2" charset="-122"/>
                </a:rPr>
                <a:t>复位按钮</a:t>
              </a:r>
              <a:endParaRPr lang="zh-CN" altLang="en-US" sz="2400" dirty="0">
                <a:latin typeface="Times New Roman" panose="02020603050405020304" pitchFamily="18" charset="0"/>
              </a:endParaRPr>
            </a:p>
          </p:txBody>
        </p:sp>
        <p:sp>
          <p:nvSpPr>
            <p:cNvPr id="282661" name="Rectangle 39"/>
            <p:cNvSpPr/>
            <p:nvPr/>
          </p:nvSpPr>
          <p:spPr>
            <a:xfrm>
              <a:off x="1135" y="2083"/>
              <a:ext cx="109" cy="9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/>
            <a:p>
              <a:pPr algn="ctr" eaLnBrk="1" hangingPunct="1"/>
              <a:r>
                <a:rPr lang="en-US" altLang="zh-CN" sz="1100">
                  <a:solidFill>
                    <a:srgbClr val="000000"/>
                  </a:solidFill>
                  <a:latin typeface="Times New Roman" panose="02020603050405020304" pitchFamily="18" charset="0"/>
                </a:rPr>
                <a:t>  11</a:t>
              </a:r>
              <a:endParaRPr lang="en-US" altLang="zh-CN" sz="2400">
                <a:latin typeface="Times New Roman" panose="02020603050405020304" pitchFamily="18" charset="0"/>
              </a:endParaRPr>
            </a:p>
          </p:txBody>
        </p:sp>
        <p:sp>
          <p:nvSpPr>
            <p:cNvPr id="282662" name="Rectangle 40"/>
            <p:cNvSpPr/>
            <p:nvPr/>
          </p:nvSpPr>
          <p:spPr>
            <a:xfrm>
              <a:off x="1294" y="2083"/>
              <a:ext cx="24" cy="9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/>
            <a:p>
              <a:pPr algn="ctr" eaLnBrk="1" hangingPunct="1"/>
              <a:r>
                <a:rPr lang="en-US" altLang="zh-CN" sz="1100">
                  <a:solidFill>
                    <a:srgbClr val="000000"/>
                  </a:solidFill>
                  <a:latin typeface="Times New Roman" panose="02020603050405020304" pitchFamily="18" charset="0"/>
                </a:rPr>
                <a:t>-</a:t>
              </a:r>
              <a:endParaRPr lang="en-US" altLang="zh-CN" sz="2400">
                <a:latin typeface="Times New Roman" panose="02020603050405020304" pitchFamily="18" charset="0"/>
              </a:endParaRPr>
            </a:p>
          </p:txBody>
        </p:sp>
        <p:sp>
          <p:nvSpPr>
            <p:cNvPr id="282663" name="Rectangle 41"/>
            <p:cNvSpPr/>
            <p:nvPr/>
          </p:nvSpPr>
          <p:spPr>
            <a:xfrm>
              <a:off x="1348" y="2086"/>
              <a:ext cx="217" cy="9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/>
            <a:p>
              <a:pPr algn="ctr" eaLnBrk="1" hangingPunct="1"/>
              <a:r>
                <a:rPr lang="zh-CN" altLang="en-US" sz="1100" dirty="0">
                  <a:solidFill>
                    <a:srgbClr val="000000"/>
                  </a:solidFill>
                  <a:latin typeface="宋体" panose="02010600030101010101" pitchFamily="2" charset="-122"/>
                </a:rPr>
                <a:t>偏心轮</a:t>
              </a:r>
              <a:endParaRPr lang="zh-CN" altLang="en-US" sz="2400" dirty="0">
                <a:latin typeface="Times New Roman" panose="02020603050405020304" pitchFamily="18" charset="0"/>
              </a:endParaRPr>
            </a:p>
          </p:txBody>
        </p:sp>
        <p:sp>
          <p:nvSpPr>
            <p:cNvPr id="282664" name="Rectangle 42"/>
            <p:cNvSpPr/>
            <p:nvPr/>
          </p:nvSpPr>
          <p:spPr>
            <a:xfrm>
              <a:off x="1593" y="2083"/>
              <a:ext cx="109" cy="9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/>
            <a:p>
              <a:pPr algn="ctr" eaLnBrk="1" hangingPunct="1"/>
              <a:r>
                <a:rPr lang="en-US" altLang="zh-CN" sz="1100">
                  <a:solidFill>
                    <a:srgbClr val="000000"/>
                  </a:solidFill>
                  <a:latin typeface="Times New Roman" panose="02020603050405020304" pitchFamily="18" charset="0"/>
                </a:rPr>
                <a:t>  12</a:t>
              </a:r>
              <a:endParaRPr lang="en-US" altLang="zh-CN" sz="2400">
                <a:latin typeface="Times New Roman" panose="02020603050405020304" pitchFamily="18" charset="0"/>
              </a:endParaRPr>
            </a:p>
          </p:txBody>
        </p:sp>
        <p:sp>
          <p:nvSpPr>
            <p:cNvPr id="282665" name="Rectangle 43"/>
            <p:cNvSpPr/>
            <p:nvPr/>
          </p:nvSpPr>
          <p:spPr>
            <a:xfrm>
              <a:off x="1755" y="2083"/>
              <a:ext cx="24" cy="9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/>
            <a:p>
              <a:pPr algn="ctr" eaLnBrk="1" hangingPunct="1"/>
              <a:r>
                <a:rPr lang="en-US" altLang="zh-CN" sz="1100">
                  <a:solidFill>
                    <a:srgbClr val="000000"/>
                  </a:solidFill>
                  <a:latin typeface="Times New Roman" panose="02020603050405020304" pitchFamily="18" charset="0"/>
                </a:rPr>
                <a:t>-</a:t>
              </a:r>
              <a:endParaRPr lang="en-US" altLang="zh-CN" sz="2400">
                <a:latin typeface="Times New Roman" panose="02020603050405020304" pitchFamily="18" charset="0"/>
              </a:endParaRPr>
            </a:p>
          </p:txBody>
        </p:sp>
        <p:sp>
          <p:nvSpPr>
            <p:cNvPr id="282666" name="Rectangle 44"/>
            <p:cNvSpPr/>
            <p:nvPr/>
          </p:nvSpPr>
          <p:spPr>
            <a:xfrm>
              <a:off x="1808" y="2086"/>
              <a:ext cx="217" cy="9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/>
            <a:p>
              <a:pPr algn="ctr" eaLnBrk="1" hangingPunct="1"/>
              <a:r>
                <a:rPr lang="zh-CN" altLang="en-US" sz="1100" dirty="0">
                  <a:solidFill>
                    <a:srgbClr val="000000"/>
                  </a:solidFill>
                  <a:latin typeface="宋体" panose="02010600030101010101" pitchFamily="2" charset="-122"/>
                </a:rPr>
                <a:t>支撑件</a:t>
              </a:r>
              <a:endParaRPr lang="zh-CN" altLang="en-US" sz="2400" dirty="0">
                <a:latin typeface="Times New Roman" panose="02020603050405020304" pitchFamily="18" charset="0"/>
              </a:endParaRPr>
            </a:p>
          </p:txBody>
        </p:sp>
        <p:sp>
          <p:nvSpPr>
            <p:cNvPr id="282667" name="Rectangle 45"/>
            <p:cNvSpPr/>
            <p:nvPr/>
          </p:nvSpPr>
          <p:spPr>
            <a:xfrm>
              <a:off x="2053" y="2083"/>
              <a:ext cx="109" cy="9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/>
            <a:p>
              <a:pPr algn="ctr" eaLnBrk="1" hangingPunct="1"/>
              <a:r>
                <a:rPr lang="en-US" altLang="zh-CN" sz="1100">
                  <a:solidFill>
                    <a:srgbClr val="000000"/>
                  </a:solidFill>
                  <a:latin typeface="Times New Roman" panose="02020603050405020304" pitchFamily="18" charset="0"/>
                </a:rPr>
                <a:t>  13</a:t>
              </a:r>
              <a:endParaRPr lang="en-US" altLang="zh-CN" sz="2400">
                <a:latin typeface="Times New Roman" panose="02020603050405020304" pitchFamily="18" charset="0"/>
              </a:endParaRPr>
            </a:p>
          </p:txBody>
        </p:sp>
        <p:sp>
          <p:nvSpPr>
            <p:cNvPr id="282668" name="Rectangle 46"/>
            <p:cNvSpPr/>
            <p:nvPr/>
          </p:nvSpPr>
          <p:spPr>
            <a:xfrm>
              <a:off x="2214" y="2083"/>
              <a:ext cx="24" cy="9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/>
            <a:p>
              <a:pPr algn="ctr" eaLnBrk="1" hangingPunct="1"/>
              <a:r>
                <a:rPr lang="en-US" altLang="zh-CN" sz="1100">
                  <a:solidFill>
                    <a:srgbClr val="000000"/>
                  </a:solidFill>
                  <a:latin typeface="Times New Roman" panose="02020603050405020304" pitchFamily="18" charset="0"/>
                </a:rPr>
                <a:t>-</a:t>
              </a:r>
              <a:endParaRPr lang="en-US" altLang="zh-CN" sz="2400">
                <a:latin typeface="Times New Roman" panose="02020603050405020304" pitchFamily="18" charset="0"/>
              </a:endParaRPr>
            </a:p>
          </p:txBody>
        </p:sp>
        <p:sp>
          <p:nvSpPr>
            <p:cNvPr id="282669" name="Rectangle 47"/>
            <p:cNvSpPr/>
            <p:nvPr/>
          </p:nvSpPr>
          <p:spPr>
            <a:xfrm>
              <a:off x="2261" y="2086"/>
              <a:ext cx="145" cy="9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/>
            <a:p>
              <a:pPr algn="ctr" eaLnBrk="1" hangingPunct="1"/>
              <a:r>
                <a:rPr lang="zh-CN" altLang="en-US" sz="1100" dirty="0">
                  <a:solidFill>
                    <a:srgbClr val="000000"/>
                  </a:solidFill>
                  <a:latin typeface="宋体" panose="02010600030101010101" pitchFamily="2" charset="-122"/>
                </a:rPr>
                <a:t>弹簧</a:t>
              </a:r>
              <a:endParaRPr lang="zh-CN" altLang="en-US" sz="2400" dirty="0">
                <a:latin typeface="Times New Roman" panose="02020603050405020304" pitchFamily="18" charset="0"/>
              </a:endParaRPr>
            </a:p>
          </p:txBody>
        </p:sp>
        <p:sp>
          <p:nvSpPr>
            <p:cNvPr id="282670" name="Rectangle 48"/>
            <p:cNvSpPr/>
            <p:nvPr/>
          </p:nvSpPr>
          <p:spPr>
            <a:xfrm>
              <a:off x="2418" y="2083"/>
              <a:ext cx="18" cy="9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/>
            <a:p>
              <a:pPr algn="ctr" eaLnBrk="1" hangingPunct="1"/>
              <a:r>
                <a:rPr lang="en-US" altLang="zh-CN" sz="11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en-US" altLang="zh-CN" sz="2400">
                <a:latin typeface="Times New Roman" panose="02020603050405020304" pitchFamily="18" charset="0"/>
              </a:endParaRPr>
            </a:p>
          </p:txBody>
        </p:sp>
        <p:pic>
          <p:nvPicPr>
            <p:cNvPr id="282671" name="Picture 49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46" y="0"/>
              <a:ext cx="2473" cy="175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82672" name="Rectangle 50"/>
            <p:cNvSpPr/>
            <p:nvPr/>
          </p:nvSpPr>
          <p:spPr>
            <a:xfrm>
              <a:off x="0" y="1804"/>
              <a:ext cx="18" cy="9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/>
            <a:p>
              <a:pPr algn="ctr" eaLnBrk="1" hangingPunct="1"/>
              <a:r>
                <a:rPr lang="en-US" altLang="zh-CN" sz="11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en-US" altLang="zh-CN" sz="2400">
                <a:latin typeface="Times New Roman" panose="02020603050405020304" pitchFamily="18" charset="0"/>
              </a:endParaRPr>
            </a:p>
          </p:txBody>
        </p:sp>
      </p:grpSp>
      <p:sp>
        <p:nvSpPr>
          <p:cNvPr id="282675" name="Rectangle 55"/>
          <p:cNvSpPr/>
          <p:nvPr/>
        </p:nvSpPr>
        <p:spPr>
          <a:xfrm>
            <a:off x="4079875" y="5516563"/>
            <a:ext cx="3738880" cy="39878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000" dirty="0">
                <a:latin typeface="Arial" panose="020B0604020202020204" pitchFamily="34" charset="0"/>
                <a:ea typeface="楷体_GB2312" pitchFamily="1" charset="-122"/>
              </a:rPr>
              <a:t>双金属片式热继电器原理示意图</a:t>
            </a:r>
            <a:endParaRPr lang="zh-CN" altLang="en-US" sz="2000" dirty="0">
              <a:latin typeface="Arial" panose="020B0604020202020204" pitchFamily="34" charset="0"/>
              <a:ea typeface="楷体_GB2312" pitchFamily="1" charset="-122"/>
            </a:endParaRP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82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0" hangingPunct="0"/>
            <a:fld id="{9A0DB2DC-4C9A-4742-B13C-FB6460FD3503}" type="slidenum">
              <a:rPr lang="zh-CN" altLang="en-US" dirty="0"/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283650" name="Rectangle 3"/>
          <p:cNvSpPr/>
          <p:nvPr/>
        </p:nvSpPr>
        <p:spPr>
          <a:xfrm>
            <a:off x="1759805" y="877521"/>
            <a:ext cx="1979612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2400" b="1" dirty="0">
                <a:solidFill>
                  <a:schemeClr val="accent4"/>
                </a:solidFill>
                <a:latin typeface="楷体_GB2312" pitchFamily="1" charset="-122"/>
                <a:ea typeface="楷体_GB2312" pitchFamily="1" charset="-122"/>
              </a:rPr>
              <a:t>使用与选择</a:t>
            </a:r>
            <a:endParaRPr lang="zh-CN" altLang="en-US" sz="2400" b="1" dirty="0">
              <a:solidFill>
                <a:schemeClr val="accent4"/>
              </a:solidFill>
              <a:latin typeface="楷体_GB2312" pitchFamily="1" charset="-122"/>
              <a:ea typeface="楷体_GB2312" pitchFamily="1" charset="-122"/>
            </a:endParaRPr>
          </a:p>
        </p:txBody>
      </p:sp>
      <p:sp>
        <p:nvSpPr>
          <p:cNvPr id="283651" name="Rectangle 4"/>
          <p:cNvSpPr/>
          <p:nvPr/>
        </p:nvSpPr>
        <p:spPr>
          <a:xfrm>
            <a:off x="2409581" y="2135701"/>
            <a:ext cx="7561263" cy="274828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lstStyle/>
          <a:p>
            <a:pPr eaLnBrk="1" hangingPunct="1">
              <a:lnSpc>
                <a:spcPct val="180000"/>
              </a:lnSpc>
            </a:pPr>
            <a:r>
              <a:rPr lang="zh-CN" altLang="en-US" sz="2400" b="1" dirty="0">
                <a:latin typeface="楷体_GB2312" pitchFamily="1" charset="-122"/>
                <a:ea typeface="楷体_GB2312" pitchFamily="1" charset="-122"/>
              </a:rPr>
              <a:t>使用：作为电动机的过载保护，注意与熔断器的配合。</a:t>
            </a:r>
            <a:endParaRPr lang="zh-CN" altLang="en-US" sz="2400" b="1" dirty="0">
              <a:latin typeface="楷体_GB2312" pitchFamily="1" charset="-122"/>
              <a:ea typeface="楷体_GB2312" pitchFamily="1" charset="-122"/>
            </a:endParaRPr>
          </a:p>
          <a:p>
            <a:pPr eaLnBrk="1" hangingPunct="1">
              <a:lnSpc>
                <a:spcPct val="180000"/>
              </a:lnSpc>
            </a:pPr>
            <a:r>
              <a:rPr lang="zh-CN" altLang="en-US" sz="2400" b="1" dirty="0">
                <a:latin typeface="楷体_GB2312" pitchFamily="1" charset="-122"/>
                <a:ea typeface="楷体_GB2312" pitchFamily="1" charset="-122"/>
              </a:rPr>
              <a:t>选择：Ｉ</a:t>
            </a:r>
            <a:r>
              <a:rPr lang="en-US" altLang="zh-CN" sz="2400" b="1" baseline="-25000" dirty="0" err="1">
                <a:latin typeface="楷体_GB2312" pitchFamily="1" charset="-122"/>
                <a:ea typeface="楷体_GB2312" pitchFamily="1" charset="-122"/>
              </a:rPr>
              <a:t>eR</a:t>
            </a:r>
            <a:r>
              <a:rPr lang="en-US" altLang="zh-CN" sz="2400" b="1" dirty="0">
                <a:latin typeface="楷体_GB2312" pitchFamily="1" charset="-122"/>
                <a:ea typeface="楷体_GB2312" pitchFamily="1" charset="-122"/>
              </a:rPr>
              <a:t>≥</a:t>
            </a:r>
            <a:r>
              <a:rPr lang="zh-CN" altLang="en-US" sz="2400" b="1" dirty="0">
                <a:latin typeface="楷体_GB2312" pitchFamily="1" charset="-122"/>
                <a:ea typeface="楷体_GB2312" pitchFamily="1" charset="-122"/>
              </a:rPr>
              <a:t>Ｉ</a:t>
            </a:r>
            <a:r>
              <a:rPr lang="en-US" altLang="zh-CN" sz="2400" b="1" baseline="-25000" dirty="0">
                <a:latin typeface="楷体_GB2312" pitchFamily="1" charset="-122"/>
                <a:ea typeface="楷体_GB2312" pitchFamily="1" charset="-122"/>
              </a:rPr>
              <a:t>ed</a:t>
            </a:r>
            <a:endParaRPr lang="en-US" altLang="zh-CN" sz="2400" b="1" baseline="-25000" dirty="0">
              <a:latin typeface="楷体_GB2312" pitchFamily="1" charset="-122"/>
              <a:ea typeface="楷体_GB2312" pitchFamily="1" charset="-122"/>
            </a:endParaRPr>
          </a:p>
          <a:p>
            <a:pPr eaLnBrk="1" hangingPunct="1">
              <a:lnSpc>
                <a:spcPct val="180000"/>
              </a:lnSpc>
            </a:pPr>
            <a:r>
              <a:rPr lang="en-US" altLang="zh-CN" sz="2400" b="1" dirty="0">
                <a:latin typeface="楷体_GB2312" pitchFamily="1" charset="-122"/>
                <a:ea typeface="楷体_GB2312" pitchFamily="1" charset="-122"/>
              </a:rPr>
              <a:t>      </a:t>
            </a:r>
            <a:r>
              <a:rPr lang="zh-CN" altLang="en-US" sz="2400" b="1" dirty="0">
                <a:latin typeface="楷体_GB2312" pitchFamily="1" charset="-122"/>
                <a:ea typeface="楷体_GB2312" pitchFamily="1" charset="-122"/>
              </a:rPr>
              <a:t>Ｉ</a:t>
            </a:r>
            <a:r>
              <a:rPr lang="en-US" altLang="zh-CN" sz="2400" b="1" baseline="-25000" dirty="0" err="1">
                <a:latin typeface="楷体_GB2312" pitchFamily="1" charset="-122"/>
                <a:ea typeface="楷体_GB2312" pitchFamily="1" charset="-122"/>
              </a:rPr>
              <a:t>eR</a:t>
            </a:r>
            <a:r>
              <a:rPr lang="zh-CN" altLang="en-US" sz="2400" b="1" dirty="0">
                <a:latin typeface="楷体_GB2312" pitchFamily="1" charset="-122"/>
                <a:ea typeface="楷体_GB2312" pitchFamily="1" charset="-122"/>
              </a:rPr>
              <a:t>：热继电器热元件的额定电流；</a:t>
            </a:r>
            <a:endParaRPr lang="zh-CN" altLang="en-US" sz="2400" b="1" dirty="0">
              <a:latin typeface="楷体_GB2312" pitchFamily="1" charset="-122"/>
              <a:ea typeface="楷体_GB2312" pitchFamily="1" charset="-122"/>
            </a:endParaRPr>
          </a:p>
          <a:p>
            <a:pPr eaLnBrk="1" hangingPunct="1">
              <a:lnSpc>
                <a:spcPct val="180000"/>
              </a:lnSpc>
            </a:pPr>
            <a:r>
              <a:rPr lang="zh-CN" altLang="en-US" sz="2400" b="1" dirty="0">
                <a:latin typeface="楷体_GB2312" pitchFamily="1" charset="-122"/>
                <a:ea typeface="楷体_GB2312" pitchFamily="1" charset="-122"/>
              </a:rPr>
              <a:t>      Ｉ</a:t>
            </a:r>
            <a:r>
              <a:rPr lang="en-US" altLang="zh-CN" sz="2400" b="1" baseline="-25000" dirty="0">
                <a:latin typeface="楷体_GB2312" pitchFamily="1" charset="-122"/>
                <a:ea typeface="楷体_GB2312" pitchFamily="1" charset="-122"/>
              </a:rPr>
              <a:t>ed</a:t>
            </a:r>
            <a:r>
              <a:rPr lang="zh-CN" altLang="en-US" sz="2400" b="1" dirty="0">
                <a:latin typeface="楷体_GB2312" pitchFamily="1" charset="-122"/>
                <a:ea typeface="楷体_GB2312" pitchFamily="1" charset="-122"/>
              </a:rPr>
              <a:t>：电动机的额定电流。</a:t>
            </a:r>
            <a:endParaRPr lang="zh-CN" altLang="en-US" sz="2400" b="1" dirty="0">
              <a:latin typeface="楷体_GB2312" pitchFamily="1" charset="-122"/>
              <a:ea typeface="楷体_GB2312" pitchFamily="1" charset="-122"/>
            </a:endParaRP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83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283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283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283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283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365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0" hangingPunct="0"/>
            <a:fld id="{9A0DB2DC-4C9A-4742-B13C-FB6460FD3503}" type="slidenum">
              <a:rPr lang="zh-CN" altLang="en-US" dirty="0"/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  <p:pic>
        <p:nvPicPr>
          <p:cNvPr id="284674" name="Picture 2">
            <a:hlinkClick r:id="" action="ppaction://noaction"/>
          </p:cNvPr>
          <p:cNvPicPr>
            <a:picLocks noChangeAspect="1"/>
          </p:cNvPicPr>
          <p:nvPr/>
        </p:nvPicPr>
        <p:blipFill>
          <a:blip r:embed="rId1"/>
          <a:srcRect l="34074" t="1854" r="375" b="6731"/>
          <a:stretch>
            <a:fillRect/>
          </a:stretch>
        </p:blipFill>
        <p:spPr>
          <a:xfrm>
            <a:off x="6456363" y="1773238"/>
            <a:ext cx="3600450" cy="36004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4675" name="Rectangle 3"/>
          <p:cNvSpPr/>
          <p:nvPr/>
        </p:nvSpPr>
        <p:spPr>
          <a:xfrm>
            <a:off x="2135188" y="1268413"/>
            <a:ext cx="4249737" cy="4283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2200" b="1" dirty="0">
                <a:latin typeface="楷体_GB2312" pitchFamily="1" charset="-122"/>
                <a:ea typeface="楷体_GB2312" pitchFamily="1" charset="-122"/>
              </a:rPr>
              <a:t>作用：按整定时间长短通断电路</a:t>
            </a:r>
            <a:endParaRPr lang="zh-CN" altLang="en-US" sz="2200" b="1" dirty="0">
              <a:latin typeface="楷体_GB2312" pitchFamily="1" charset="-122"/>
              <a:ea typeface="楷体_GB2312" pitchFamily="1" charset="-122"/>
            </a:endParaRPr>
          </a:p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2200" b="1" dirty="0">
                <a:latin typeface="楷体_GB2312" pitchFamily="1" charset="-122"/>
                <a:ea typeface="楷体_GB2312" pitchFamily="1" charset="-122"/>
              </a:rPr>
              <a:t>分类：</a:t>
            </a:r>
            <a:endParaRPr lang="zh-CN" altLang="en-US" sz="2200" b="1" dirty="0">
              <a:latin typeface="楷体_GB2312" pitchFamily="1" charset="-122"/>
              <a:ea typeface="楷体_GB2312" pitchFamily="1" charset="-122"/>
            </a:endParaRPr>
          </a:p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2200" b="1" dirty="0">
                <a:latin typeface="楷体_GB2312" pitchFamily="1" charset="-122"/>
                <a:ea typeface="楷体_GB2312" pitchFamily="1" charset="-122"/>
              </a:rPr>
              <a:t>按构成原理分：电磁式</a:t>
            </a:r>
            <a:endParaRPr lang="zh-CN" altLang="en-US" sz="2200" b="1" dirty="0">
              <a:latin typeface="楷体_GB2312" pitchFamily="1" charset="-122"/>
              <a:ea typeface="楷体_GB2312" pitchFamily="1" charset="-122"/>
            </a:endParaRPr>
          </a:p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2200" b="1" dirty="0">
                <a:latin typeface="楷体_GB2312" pitchFamily="1" charset="-122"/>
                <a:ea typeface="楷体_GB2312" pitchFamily="1" charset="-122"/>
              </a:rPr>
              <a:t>              电动式</a:t>
            </a:r>
            <a:endParaRPr lang="zh-CN" altLang="en-US" sz="2200" b="1" dirty="0">
              <a:latin typeface="楷体_GB2312" pitchFamily="1" charset="-122"/>
              <a:ea typeface="楷体_GB2312" pitchFamily="1" charset="-122"/>
            </a:endParaRPr>
          </a:p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2200" b="1" dirty="0">
                <a:latin typeface="楷体_GB2312" pitchFamily="1" charset="-122"/>
                <a:ea typeface="楷体_GB2312" pitchFamily="1" charset="-122"/>
              </a:rPr>
              <a:t>              空气阻尼式</a:t>
            </a:r>
            <a:endParaRPr lang="zh-CN" altLang="en-US" sz="2200" b="1" dirty="0">
              <a:latin typeface="楷体_GB2312" pitchFamily="1" charset="-122"/>
              <a:ea typeface="楷体_GB2312" pitchFamily="1" charset="-122"/>
            </a:endParaRPr>
          </a:p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2200" b="1" dirty="0">
                <a:latin typeface="楷体_GB2312" pitchFamily="1" charset="-122"/>
                <a:ea typeface="楷体_GB2312" pitchFamily="1" charset="-122"/>
              </a:rPr>
              <a:t>              晶体管式</a:t>
            </a:r>
            <a:endParaRPr lang="zh-CN" altLang="en-US" sz="2200" b="1" dirty="0">
              <a:latin typeface="楷体_GB2312" pitchFamily="1" charset="-122"/>
              <a:ea typeface="楷体_GB2312" pitchFamily="1" charset="-122"/>
            </a:endParaRPr>
          </a:p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2200" b="1" dirty="0">
                <a:latin typeface="楷体_GB2312" pitchFamily="1" charset="-122"/>
                <a:ea typeface="楷体_GB2312" pitchFamily="1" charset="-122"/>
              </a:rPr>
              <a:t>              数字式</a:t>
            </a:r>
            <a:endParaRPr lang="zh-CN" altLang="en-US" sz="2200" b="1" dirty="0">
              <a:latin typeface="楷体_GB2312" pitchFamily="1" charset="-122"/>
              <a:ea typeface="楷体_GB2312" pitchFamily="1" charset="-122"/>
            </a:endParaRPr>
          </a:p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2200" b="1" dirty="0">
                <a:latin typeface="楷体_GB2312" pitchFamily="1" charset="-122"/>
                <a:ea typeface="楷体_GB2312" pitchFamily="1" charset="-122"/>
              </a:rPr>
              <a:t>按延时方式分：通电延时型</a:t>
            </a:r>
            <a:endParaRPr lang="zh-CN" altLang="en-US" sz="2200" b="1" dirty="0">
              <a:latin typeface="楷体_GB2312" pitchFamily="1" charset="-122"/>
              <a:ea typeface="楷体_GB2312" pitchFamily="1" charset="-122"/>
            </a:endParaRPr>
          </a:p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2200" b="1" dirty="0">
                <a:latin typeface="楷体_GB2312" pitchFamily="1" charset="-122"/>
                <a:ea typeface="楷体_GB2312" pitchFamily="1" charset="-122"/>
              </a:rPr>
              <a:t>              断电延时型</a:t>
            </a:r>
            <a:r>
              <a:rPr lang="zh-CN" altLang="en-US" sz="2200" dirty="0">
                <a:latin typeface="楷体_GB2312" pitchFamily="1" charset="-122"/>
                <a:ea typeface="楷体_GB2312" pitchFamily="1" charset="-122"/>
              </a:rPr>
              <a:t>  </a:t>
            </a:r>
            <a:endParaRPr lang="zh-CN" altLang="en-US" sz="2200" dirty="0">
              <a:latin typeface="楷体_GB2312" pitchFamily="1" charset="-122"/>
              <a:ea typeface="楷体_GB2312" pitchFamily="1" charset="-122"/>
            </a:endParaRPr>
          </a:p>
        </p:txBody>
      </p:sp>
      <p:sp>
        <p:nvSpPr>
          <p:cNvPr id="284676" name="Rectangle 5"/>
          <p:cNvSpPr/>
          <p:nvPr/>
        </p:nvSpPr>
        <p:spPr>
          <a:xfrm>
            <a:off x="2279650" y="620713"/>
            <a:ext cx="295275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b="1" dirty="0">
                <a:solidFill>
                  <a:schemeClr val="accent4"/>
                </a:solidFill>
                <a:latin typeface="楷体_GB2312" pitchFamily="1" charset="-122"/>
                <a:ea typeface="楷体_GB2312" pitchFamily="1" charset="-122"/>
              </a:rPr>
              <a:t>四、时间继电器</a:t>
            </a:r>
            <a:endParaRPr lang="zh-CN" altLang="en-US" sz="1800" dirty="0">
              <a:solidFill>
                <a:schemeClr val="accent4"/>
              </a:solidFill>
              <a:latin typeface="楷体_GB2312" pitchFamily="1" charset="-122"/>
              <a:ea typeface="楷体_GB2312" pitchFamily="1" charset="-122"/>
            </a:endParaRP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84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284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1000"/>
                                        <p:tgtEl>
                                          <p:spTgt spid="284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284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284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284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284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284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284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284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0" hangingPunct="0"/>
            <a:fld id="{9A0DB2DC-4C9A-4742-B13C-FB6460FD3503}" type="slidenum">
              <a:rPr lang="zh-CN" altLang="en-US" dirty="0"/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285698" name="Rectangle 3"/>
          <p:cNvSpPr/>
          <p:nvPr/>
        </p:nvSpPr>
        <p:spPr>
          <a:xfrm>
            <a:off x="2063750" y="3356769"/>
            <a:ext cx="80695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/>
          <a:p>
            <a:pPr eaLnBrk="1" hangingPunct="1"/>
            <a:r>
              <a:rPr lang="en-US" altLang="zh-CN" sz="1800">
                <a:latin typeface="黑体" panose="02010609060101010101" pitchFamily="49" charset="-122"/>
                <a:ea typeface="黑体" panose="02010609060101010101" pitchFamily="49" charset="-122"/>
              </a:rPr>
              <a:t>(a)     (b)    (c)       (d)       (e)       (f)       (g)       (h) </a:t>
            </a:r>
            <a:endParaRPr lang="en-US" altLang="zh-CN" sz="18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85699" name="Rectangle 4"/>
          <p:cNvSpPr/>
          <p:nvPr/>
        </p:nvSpPr>
        <p:spPr>
          <a:xfrm>
            <a:off x="1992313" y="4432618"/>
            <a:ext cx="8064500" cy="112966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lstStyle/>
          <a:p>
            <a:pPr eaLnBrk="1" hangingPunct="1">
              <a:lnSpc>
                <a:spcPct val="125000"/>
              </a:lnSpc>
            </a:pPr>
            <a:r>
              <a:rPr lang="en-US" altLang="zh-CN" sz="1800" b="1">
                <a:latin typeface="楷体_GB2312" pitchFamily="1" charset="-122"/>
                <a:ea typeface="楷体_GB2312" pitchFamily="1" charset="-122"/>
              </a:rPr>
              <a:t>(a) </a:t>
            </a:r>
            <a:r>
              <a:rPr lang="zh-CN" altLang="en-US" sz="1800" b="1" dirty="0">
                <a:latin typeface="楷体_GB2312" pitchFamily="1" charset="-122"/>
                <a:ea typeface="楷体_GB2312" pitchFamily="1" charset="-122"/>
              </a:rPr>
              <a:t>线圈一般符号  </a:t>
            </a:r>
            <a:r>
              <a:rPr lang="en-US" altLang="zh-CN" sz="1800" b="1">
                <a:latin typeface="楷体_GB2312" pitchFamily="1" charset="-122"/>
                <a:ea typeface="楷体_GB2312" pitchFamily="1" charset="-122"/>
              </a:rPr>
              <a:t>(b) </a:t>
            </a:r>
            <a:r>
              <a:rPr lang="zh-CN" altLang="en-US" sz="1800" b="1" dirty="0">
                <a:latin typeface="楷体_GB2312" pitchFamily="1" charset="-122"/>
                <a:ea typeface="楷体_GB2312" pitchFamily="1" charset="-122"/>
              </a:rPr>
              <a:t>通电延时线圈  </a:t>
            </a:r>
            <a:r>
              <a:rPr lang="en-US" altLang="zh-CN" sz="1800" b="1">
                <a:latin typeface="楷体_GB2312" pitchFamily="1" charset="-122"/>
                <a:ea typeface="楷体_GB2312" pitchFamily="1" charset="-122"/>
              </a:rPr>
              <a:t>(c) </a:t>
            </a:r>
            <a:r>
              <a:rPr lang="zh-CN" altLang="en-US" sz="1800" b="1" dirty="0">
                <a:latin typeface="楷体_GB2312" pitchFamily="1" charset="-122"/>
                <a:ea typeface="楷体_GB2312" pitchFamily="1" charset="-122"/>
              </a:rPr>
              <a:t>断电延时线圈  </a:t>
            </a:r>
            <a:r>
              <a:rPr lang="en-US" altLang="zh-CN" sz="1800" b="1">
                <a:latin typeface="楷体_GB2312" pitchFamily="1" charset="-122"/>
                <a:ea typeface="楷体_GB2312" pitchFamily="1" charset="-122"/>
              </a:rPr>
              <a:t>(d) </a:t>
            </a:r>
            <a:r>
              <a:rPr lang="zh-CN" altLang="en-US" sz="1800" b="1" dirty="0">
                <a:latin typeface="楷体_GB2312" pitchFamily="1" charset="-122"/>
                <a:ea typeface="楷体_GB2312" pitchFamily="1" charset="-122"/>
              </a:rPr>
              <a:t>通电延时闭合动合（常开）触点  </a:t>
            </a:r>
            <a:r>
              <a:rPr lang="en-US" altLang="zh-CN" sz="1800" b="1">
                <a:latin typeface="楷体_GB2312" pitchFamily="1" charset="-122"/>
                <a:ea typeface="楷体_GB2312" pitchFamily="1" charset="-122"/>
              </a:rPr>
              <a:t>(e) </a:t>
            </a:r>
            <a:r>
              <a:rPr lang="zh-CN" altLang="en-US" sz="1800" b="1" dirty="0">
                <a:latin typeface="楷体_GB2312" pitchFamily="1" charset="-122"/>
                <a:ea typeface="楷体_GB2312" pitchFamily="1" charset="-122"/>
              </a:rPr>
              <a:t>通电延时断开动断（常闭）触点 （</a:t>
            </a:r>
            <a:r>
              <a:rPr lang="en-US" altLang="zh-CN" sz="1800" b="1">
                <a:latin typeface="楷体_GB2312" pitchFamily="1" charset="-122"/>
                <a:ea typeface="楷体_GB2312" pitchFamily="1" charset="-122"/>
              </a:rPr>
              <a:t>f</a:t>
            </a:r>
            <a:r>
              <a:rPr lang="zh-CN" altLang="en-US" sz="1800" b="1" dirty="0">
                <a:latin typeface="楷体_GB2312" pitchFamily="1" charset="-122"/>
                <a:ea typeface="楷体_GB2312" pitchFamily="1" charset="-122"/>
              </a:rPr>
              <a:t>）断电延时断开动合（常开）触点 （</a:t>
            </a:r>
            <a:r>
              <a:rPr lang="en-US" altLang="zh-CN" sz="1800" b="1">
                <a:latin typeface="楷体_GB2312" pitchFamily="1" charset="-122"/>
                <a:ea typeface="楷体_GB2312" pitchFamily="1" charset="-122"/>
              </a:rPr>
              <a:t>g</a:t>
            </a:r>
            <a:r>
              <a:rPr lang="zh-CN" altLang="en-US" sz="1800" b="1" dirty="0">
                <a:latin typeface="楷体_GB2312" pitchFamily="1" charset="-122"/>
                <a:ea typeface="楷体_GB2312" pitchFamily="1" charset="-122"/>
              </a:rPr>
              <a:t>）断电延时闭合动断（常闭）触点（</a:t>
            </a:r>
            <a:r>
              <a:rPr lang="en-US" altLang="zh-CN" sz="1800" b="1">
                <a:latin typeface="楷体_GB2312" pitchFamily="1" charset="-122"/>
                <a:ea typeface="楷体_GB2312" pitchFamily="1" charset="-122"/>
              </a:rPr>
              <a:t>h</a:t>
            </a:r>
            <a:r>
              <a:rPr lang="zh-CN" altLang="en-US" sz="1800" b="1" dirty="0">
                <a:latin typeface="楷体_GB2312" pitchFamily="1" charset="-122"/>
                <a:ea typeface="楷体_GB2312" pitchFamily="1" charset="-122"/>
              </a:rPr>
              <a:t>）瞬动触点 </a:t>
            </a:r>
            <a:endParaRPr lang="zh-CN" altLang="en-US" sz="1800" b="1" dirty="0">
              <a:latin typeface="楷体_GB2312" pitchFamily="1" charset="-122"/>
              <a:ea typeface="楷体_GB2312" pitchFamily="1" charset="-122"/>
            </a:endParaRPr>
          </a:p>
        </p:txBody>
      </p:sp>
      <p:pic>
        <p:nvPicPr>
          <p:cNvPr id="285700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92313" y="2060575"/>
            <a:ext cx="8208962" cy="949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5702" name="Rectangle 2"/>
          <p:cNvSpPr/>
          <p:nvPr/>
        </p:nvSpPr>
        <p:spPr>
          <a:xfrm>
            <a:off x="1709127" y="1193165"/>
            <a:ext cx="1081088" cy="36893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/>
          <a:p>
            <a:pPr algn="ctr" eaLnBrk="1" hangingPunct="1"/>
            <a:r>
              <a:rPr lang="zh-CN" altLang="en-US" sz="2400" b="1" dirty="0">
                <a:solidFill>
                  <a:schemeClr val="accent4"/>
                </a:solidFill>
                <a:latin typeface="Arial" panose="020B0604020202020204" pitchFamily="34" charset="0"/>
                <a:ea typeface="楷体_GB2312" pitchFamily="1" charset="-122"/>
              </a:rPr>
              <a:t>符号</a:t>
            </a:r>
            <a:endParaRPr lang="zh-CN" altLang="en-US" sz="2400" b="1" dirty="0">
              <a:solidFill>
                <a:schemeClr val="accent4"/>
              </a:solidFill>
              <a:latin typeface="Arial" panose="020B0604020202020204" pitchFamily="34" charset="0"/>
              <a:ea typeface="楷体_GB2312" pitchFamily="1" charset="-122"/>
            </a:endParaRP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1000"/>
                                        <p:tgtEl>
                                          <p:spTgt spid="285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285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1000"/>
                                        <p:tgtEl>
                                          <p:spTgt spid="285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5698" grpId="0"/>
      <p:bldP spid="285699" grpId="0"/>
      <p:bldP spid="28570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0" hangingPunct="0"/>
            <a:fld id="{9A0DB2DC-4C9A-4742-B13C-FB6460FD3503}" type="slidenum">
              <a:rPr lang="zh-CN" altLang="en-US" dirty="0"/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  <p:pic>
        <p:nvPicPr>
          <p:cNvPr id="286722" name="Picture 2" descr="速度继电器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24563" y="1989138"/>
            <a:ext cx="4319587" cy="3578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723" name="Rectangle 3"/>
          <p:cNvSpPr/>
          <p:nvPr/>
        </p:nvSpPr>
        <p:spPr>
          <a:xfrm>
            <a:off x="2063750" y="1125538"/>
            <a:ext cx="4467860" cy="341249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80000"/>
              </a:lnSpc>
            </a:pPr>
            <a:r>
              <a:rPr lang="zh-CN" altLang="en-US" sz="2400" b="1" dirty="0">
                <a:latin typeface="楷体_GB2312" pitchFamily="1" charset="-122"/>
                <a:ea typeface="楷体_GB2312" pitchFamily="1" charset="-122"/>
              </a:rPr>
              <a:t>作用：根据速度的大小通断电路</a:t>
            </a:r>
            <a:endParaRPr lang="zh-CN" altLang="en-US" sz="2400" b="1" dirty="0">
              <a:latin typeface="楷体_GB2312" pitchFamily="1" charset="-122"/>
              <a:ea typeface="楷体_GB2312" pitchFamily="1" charset="-122"/>
            </a:endParaRPr>
          </a:p>
          <a:p>
            <a:pPr eaLnBrk="1" hangingPunct="1">
              <a:lnSpc>
                <a:spcPct val="180000"/>
              </a:lnSpc>
            </a:pPr>
            <a:r>
              <a:rPr lang="zh-CN" altLang="en-US" sz="2400" b="1" dirty="0">
                <a:latin typeface="楷体_GB2312" pitchFamily="1" charset="-122"/>
                <a:ea typeface="楷体_GB2312" pitchFamily="1" charset="-122"/>
              </a:rPr>
              <a:t>结构：定子、转子和触头</a:t>
            </a:r>
            <a:endParaRPr lang="zh-CN" altLang="en-US" sz="2400" b="1" dirty="0">
              <a:latin typeface="楷体_GB2312" pitchFamily="1" charset="-122"/>
              <a:ea typeface="楷体_GB2312" pitchFamily="1" charset="-122"/>
            </a:endParaRPr>
          </a:p>
          <a:p>
            <a:pPr eaLnBrk="1" hangingPunct="1">
              <a:lnSpc>
                <a:spcPct val="180000"/>
              </a:lnSpc>
            </a:pPr>
            <a:r>
              <a:rPr lang="zh-CN" altLang="en-US" sz="2400" b="1" dirty="0">
                <a:latin typeface="楷体_GB2312" pitchFamily="1" charset="-122"/>
                <a:ea typeface="楷体_GB2312" pitchFamily="1" charset="-122"/>
              </a:rPr>
              <a:t>原理：与异步电动机类似</a:t>
            </a:r>
            <a:endParaRPr lang="zh-CN" altLang="en-US" sz="2400" b="1" dirty="0">
              <a:latin typeface="楷体_GB2312" pitchFamily="1" charset="-122"/>
              <a:ea typeface="楷体_GB2312" pitchFamily="1" charset="-122"/>
            </a:endParaRPr>
          </a:p>
          <a:p>
            <a:pPr eaLnBrk="1" hangingPunct="1">
              <a:lnSpc>
                <a:spcPct val="180000"/>
              </a:lnSpc>
            </a:pPr>
            <a:r>
              <a:rPr lang="zh-CN" altLang="en-US" sz="2400" b="1" dirty="0">
                <a:latin typeface="楷体_GB2312" pitchFamily="1" charset="-122"/>
                <a:ea typeface="楷体_GB2312" pitchFamily="1" charset="-122"/>
              </a:rPr>
              <a:t>参数：动作转速：</a:t>
            </a:r>
            <a:r>
              <a:rPr lang="en-US" altLang="zh-CN" sz="2400" b="1">
                <a:latin typeface="楷体_GB2312" pitchFamily="1" charset="-122"/>
                <a:ea typeface="楷体_GB2312" pitchFamily="1" charset="-122"/>
              </a:rPr>
              <a:t>&gt;120rpm</a:t>
            </a:r>
            <a:endParaRPr lang="en-US" altLang="zh-CN" sz="2400" b="1">
              <a:latin typeface="楷体_GB2312" pitchFamily="1" charset="-122"/>
              <a:ea typeface="楷体_GB2312" pitchFamily="1" charset="-122"/>
            </a:endParaRPr>
          </a:p>
          <a:p>
            <a:pPr eaLnBrk="1" hangingPunct="1">
              <a:lnSpc>
                <a:spcPct val="180000"/>
              </a:lnSpc>
            </a:pPr>
            <a:r>
              <a:rPr lang="en-US" altLang="zh-CN" sz="2400" b="1">
                <a:latin typeface="楷体_GB2312" pitchFamily="1" charset="-122"/>
                <a:ea typeface="楷体_GB2312" pitchFamily="1" charset="-122"/>
              </a:rPr>
              <a:t>      </a:t>
            </a:r>
            <a:r>
              <a:rPr lang="zh-CN" altLang="en-US" sz="2400" b="1" dirty="0">
                <a:latin typeface="楷体_GB2312" pitchFamily="1" charset="-122"/>
                <a:ea typeface="楷体_GB2312" pitchFamily="1" charset="-122"/>
              </a:rPr>
              <a:t>复位转速：</a:t>
            </a:r>
            <a:r>
              <a:rPr lang="en-US" altLang="zh-CN" sz="2400" b="1">
                <a:latin typeface="楷体_GB2312" pitchFamily="1" charset="-122"/>
                <a:ea typeface="楷体_GB2312" pitchFamily="1" charset="-122"/>
              </a:rPr>
              <a:t>&lt;100rpm</a:t>
            </a:r>
            <a:endParaRPr lang="en-US" altLang="zh-CN" sz="2400" b="1">
              <a:latin typeface="楷体_GB2312" pitchFamily="1" charset="-122"/>
              <a:ea typeface="楷体_GB2312" pitchFamily="1" charset="-122"/>
            </a:endParaRPr>
          </a:p>
        </p:txBody>
      </p:sp>
      <p:sp>
        <p:nvSpPr>
          <p:cNvPr id="286724" name="Rectangle 5"/>
          <p:cNvSpPr/>
          <p:nvPr/>
        </p:nvSpPr>
        <p:spPr>
          <a:xfrm>
            <a:off x="1505927" y="663873"/>
            <a:ext cx="2952750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2400" b="1" dirty="0">
                <a:solidFill>
                  <a:schemeClr val="accent4"/>
                </a:solidFill>
                <a:latin typeface="楷体_GB2312" pitchFamily="1" charset="-122"/>
                <a:ea typeface="楷体_GB2312" pitchFamily="1" charset="-122"/>
              </a:rPr>
              <a:t>五、速度继电器</a:t>
            </a:r>
            <a:endParaRPr lang="zh-CN" altLang="en-US" sz="2400" dirty="0">
              <a:solidFill>
                <a:schemeClr val="accent4"/>
              </a:solidFill>
              <a:latin typeface="楷体_GB2312" pitchFamily="1" charset="-122"/>
              <a:ea typeface="楷体_GB2312" pitchFamily="1" charset="-122"/>
            </a:endParaRP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86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286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0" hangingPunct="0"/>
            <a:fld id="{9A0DB2DC-4C9A-4742-B13C-FB6460FD3503}" type="slidenum">
              <a:rPr lang="zh-CN" altLang="en-US" dirty="0"/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249858" name="Rectangle 16"/>
          <p:cNvSpPr>
            <a:spLocks noGrp="1"/>
          </p:cNvSpPr>
          <p:nvPr>
            <p:ph type="body" idx="4294967295"/>
          </p:nvPr>
        </p:nvSpPr>
        <p:spPr>
          <a:xfrm>
            <a:off x="1703388" y="836613"/>
            <a:ext cx="8713787" cy="6021387"/>
          </a:xfrm>
        </p:spPr>
        <p:txBody>
          <a:bodyPr vert="horz" wrap="square" lIns="92075" tIns="46038" rIns="92075" bIns="46038" anchor="t" anchorCtr="0"/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  <a:buNone/>
            </a:pPr>
            <a:r>
              <a:rPr lang="zh-CN" altLang="en-US" sz="2600" b="1" dirty="0">
                <a:solidFill>
                  <a:srgbClr val="FF0000"/>
                </a:solidFill>
                <a:latin typeface="楷体_GB2312" pitchFamily="1" charset="-122"/>
                <a:ea typeface="楷体_GB2312" pitchFamily="1" charset="-122"/>
              </a:rPr>
              <a:t>二、电磁式电器</a:t>
            </a:r>
            <a:endParaRPr lang="zh-CN" altLang="en-US" sz="2600" b="1" dirty="0">
              <a:solidFill>
                <a:srgbClr val="FF0000"/>
              </a:solidFill>
              <a:latin typeface="楷体_GB2312" pitchFamily="1" charset="-122"/>
              <a:ea typeface="楷体_GB2312" pitchFamily="1" charset="-122"/>
            </a:endParaRP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 typeface="Wingdings 2" panose="05020102010507070707" pitchFamily="18" charset="2"/>
              <a:buNone/>
            </a:pPr>
            <a:r>
              <a:rPr lang="en-US" altLang="zh-CN" sz="2800" b="1">
                <a:solidFill>
                  <a:srgbClr val="003366"/>
                </a:solidFill>
                <a:latin typeface="楷体_GB2312" pitchFamily="1" charset="-122"/>
                <a:ea typeface="楷体_GB2312" pitchFamily="1" charset="-122"/>
              </a:rPr>
              <a:t>1.</a:t>
            </a:r>
            <a:r>
              <a:rPr lang="zh-CN" altLang="en-US" sz="2400" b="1" dirty="0">
                <a:solidFill>
                  <a:srgbClr val="003366"/>
                </a:solidFill>
                <a:latin typeface="楷体_GB2312" pitchFamily="1" charset="-122"/>
                <a:ea typeface="楷体_GB2312" pitchFamily="1" charset="-122"/>
              </a:rPr>
              <a:t>电磁机构</a:t>
            </a:r>
            <a:r>
              <a:rPr lang="en-US" altLang="zh-CN" sz="2400" b="1">
                <a:solidFill>
                  <a:srgbClr val="003366"/>
                </a:solidFill>
                <a:latin typeface="Times New Roman" panose="02020603050405020304" pitchFamily="18" charset="0"/>
                <a:ea typeface="楷体_GB2312" pitchFamily="1" charset="-122"/>
              </a:rPr>
              <a:t>——</a:t>
            </a:r>
            <a:r>
              <a:rPr lang="zh-CN" altLang="en-US" sz="2400" b="1" dirty="0">
                <a:solidFill>
                  <a:srgbClr val="003366"/>
                </a:solidFill>
                <a:latin typeface="楷体_GB2312" pitchFamily="1" charset="-122"/>
                <a:ea typeface="楷体_GB2312" pitchFamily="1" charset="-122"/>
              </a:rPr>
              <a:t>将电磁能转换为机械能并带动触头动作。 </a:t>
            </a:r>
            <a:endParaRPr lang="zh-CN" altLang="en-US" sz="2400" b="1" dirty="0">
              <a:solidFill>
                <a:srgbClr val="003366"/>
              </a:solidFill>
              <a:latin typeface="楷体_GB2312" pitchFamily="1" charset="-122"/>
              <a:ea typeface="楷体_GB2312" pitchFamily="1" charset="-122"/>
            </a:endParaRP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None/>
            </a:pPr>
            <a:r>
              <a:rPr lang="zh-CN" altLang="en-US" sz="2400" b="1" dirty="0">
                <a:solidFill>
                  <a:srgbClr val="003366"/>
                </a:solidFill>
                <a:latin typeface="楷体_GB2312" pitchFamily="1" charset="-122"/>
                <a:ea typeface="楷体_GB2312" pitchFamily="1" charset="-122"/>
              </a:rPr>
              <a:t>         </a:t>
            </a:r>
            <a:endParaRPr lang="zh-CN" altLang="en-US" sz="2400" b="1" dirty="0">
              <a:solidFill>
                <a:srgbClr val="003366"/>
              </a:solidFill>
              <a:latin typeface="楷体_GB2312" pitchFamily="1" charset="-122"/>
              <a:ea typeface="楷体_GB2312" pitchFamily="1" charset="-122"/>
            </a:endParaRP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zh-CN" altLang="en-US" sz="2400" b="1" dirty="0">
                <a:solidFill>
                  <a:srgbClr val="003366"/>
                </a:solidFill>
                <a:latin typeface="楷体_GB2312" pitchFamily="1" charset="-122"/>
                <a:ea typeface="楷体_GB2312" pitchFamily="1" charset="-122"/>
              </a:rPr>
              <a:t> 组成</a:t>
            </a:r>
            <a:endParaRPr lang="zh-CN" altLang="en-US" sz="2400" b="1" dirty="0">
              <a:solidFill>
                <a:srgbClr val="003366"/>
              </a:solidFill>
              <a:latin typeface="楷体_GB2312" pitchFamily="1" charset="-122"/>
              <a:ea typeface="楷体_GB2312" pitchFamily="1" charset="-122"/>
            </a:endParaRP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None/>
            </a:pPr>
            <a:r>
              <a:rPr lang="zh-CN" altLang="en-US" sz="2400" b="1" dirty="0">
                <a:solidFill>
                  <a:srgbClr val="003366"/>
                </a:solidFill>
                <a:latin typeface="楷体_GB2312" pitchFamily="1" charset="-122"/>
                <a:ea typeface="楷体_GB2312" pitchFamily="1" charset="-122"/>
              </a:rPr>
              <a:t>                         </a:t>
            </a:r>
            <a:endParaRPr lang="en-US" altLang="zh-CN" sz="2400" b="1">
              <a:solidFill>
                <a:srgbClr val="003366"/>
              </a:solidFill>
              <a:latin typeface="楷体_GB2312" pitchFamily="1" charset="-122"/>
              <a:ea typeface="楷体_GB2312" pitchFamily="1" charset="-122"/>
            </a:endParaRP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None/>
            </a:pPr>
            <a:endParaRPr lang="en-US" altLang="zh-CN" sz="2400" b="1">
              <a:solidFill>
                <a:srgbClr val="003366"/>
              </a:solidFill>
              <a:latin typeface="楷体_GB2312" pitchFamily="1" charset="-122"/>
              <a:ea typeface="楷体_GB2312" pitchFamily="1" charset="-122"/>
            </a:endParaRP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None/>
            </a:pPr>
            <a:endParaRPr lang="en-US" altLang="zh-CN" sz="2400" b="1">
              <a:solidFill>
                <a:srgbClr val="003366"/>
              </a:solidFill>
              <a:latin typeface="楷体_GB2312" pitchFamily="1" charset="-122"/>
              <a:ea typeface="楷体_GB2312" pitchFamily="1" charset="-122"/>
            </a:endParaRP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None/>
            </a:pPr>
            <a:endParaRPr lang="en-US" altLang="zh-CN" sz="2400" b="1">
              <a:solidFill>
                <a:srgbClr val="003366"/>
              </a:solidFill>
              <a:latin typeface="楷体_GB2312" pitchFamily="1" charset="-122"/>
              <a:ea typeface="楷体_GB2312" pitchFamily="1" charset="-122"/>
            </a:endParaRP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None/>
            </a:pPr>
            <a:endParaRPr lang="zh-CN" altLang="en-US" sz="2400" b="1" dirty="0">
              <a:solidFill>
                <a:srgbClr val="003366"/>
              </a:solidFill>
              <a:latin typeface="楷体_GB2312" pitchFamily="1" charset="-122"/>
              <a:ea typeface="楷体_GB2312" pitchFamily="1" charset="-122"/>
            </a:endParaRP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zh-CN" altLang="en-US" sz="2400" b="1" dirty="0">
                <a:solidFill>
                  <a:srgbClr val="003366"/>
                </a:solidFill>
                <a:latin typeface="楷体_GB2312" pitchFamily="1" charset="-122"/>
                <a:ea typeface="楷体_GB2312" pitchFamily="1" charset="-122"/>
              </a:rPr>
              <a:t> 原理：线圈通入电流，产生磁场，经铁芯、衔铁和气</a:t>
            </a:r>
            <a:endParaRPr lang="zh-CN" altLang="en-US" sz="2400" b="1" dirty="0">
              <a:solidFill>
                <a:srgbClr val="003366"/>
              </a:solidFill>
              <a:latin typeface="楷体_GB2312" pitchFamily="1" charset="-122"/>
              <a:ea typeface="楷体_GB2312" pitchFamily="1" charset="-122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zh-CN" altLang="en-US" sz="2400" b="1" dirty="0">
                <a:solidFill>
                  <a:srgbClr val="003366"/>
                </a:solidFill>
                <a:latin typeface="楷体_GB2312" pitchFamily="1" charset="-122"/>
                <a:ea typeface="楷体_GB2312" pitchFamily="1" charset="-122"/>
              </a:rPr>
              <a:t>         隙形成回路，产生电磁力，将衔铁吸向铁芯。</a:t>
            </a:r>
            <a:endParaRPr lang="zh-CN" altLang="en-US" sz="2400" b="1" dirty="0">
              <a:solidFill>
                <a:srgbClr val="003366"/>
              </a:solidFill>
              <a:latin typeface="楷体_GB2312" pitchFamily="1" charset="-122"/>
              <a:ea typeface="楷体_GB2312" pitchFamily="1" charset="-122"/>
            </a:endParaRP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None/>
            </a:pPr>
            <a:r>
              <a:rPr lang="zh-CN" altLang="en-US" sz="2400" b="1" dirty="0">
                <a:latin typeface="楷体_GB2312" pitchFamily="1" charset="-122"/>
                <a:ea typeface="楷体_GB2312" pitchFamily="1" charset="-122"/>
              </a:rPr>
              <a:t>   </a:t>
            </a:r>
            <a:endParaRPr lang="zh-CN" altLang="en-US" sz="2400" b="1" dirty="0">
              <a:latin typeface="楷体_GB2312" pitchFamily="1" charset="-122"/>
              <a:ea typeface="楷体_GB2312" pitchFamily="1" charset="-122"/>
            </a:endParaRPr>
          </a:p>
        </p:txBody>
      </p:sp>
      <p:sp>
        <p:nvSpPr>
          <p:cNvPr id="249859" name="AutoShape 10"/>
          <p:cNvSpPr/>
          <p:nvPr/>
        </p:nvSpPr>
        <p:spPr>
          <a:xfrm>
            <a:off x="3000375" y="2781300"/>
            <a:ext cx="152400" cy="1143000"/>
          </a:xfrm>
          <a:prstGeom prst="leftBrace">
            <a:avLst>
              <a:gd name="adj1" fmla="val 62500"/>
              <a:gd name="adj2" fmla="val 50000"/>
            </a:avLst>
          </a:prstGeom>
          <a:noFill/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endParaRPr lang="zh-CN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249864" name="AutoShape 20"/>
          <p:cNvSpPr/>
          <p:nvPr/>
        </p:nvSpPr>
        <p:spPr>
          <a:xfrm>
            <a:off x="6672263" y="1989138"/>
            <a:ext cx="3657600" cy="1143000"/>
          </a:xfrm>
          <a:prstGeom prst="wedgeRoundRectCallout">
            <a:avLst>
              <a:gd name="adj1" fmla="val -121093"/>
              <a:gd name="adj2" fmla="val 30417"/>
              <a:gd name="adj3" fmla="val 16667"/>
            </a:avLst>
          </a:prstGeom>
          <a:solidFill>
            <a:srgbClr val="CCFF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zh-CN" altLang="en-US" sz="2400" b="1" dirty="0">
                <a:solidFill>
                  <a:srgbClr val="003366"/>
                </a:solidFill>
                <a:latin typeface="Times New Roman" panose="02020603050405020304" pitchFamily="18" charset="0"/>
                <a:ea typeface="楷体_GB2312" pitchFamily="1" charset="-122"/>
              </a:rPr>
              <a:t>交流：硅钢片叠加</a:t>
            </a:r>
            <a:endParaRPr lang="zh-CN" altLang="en-US" sz="2400" b="1" dirty="0">
              <a:solidFill>
                <a:srgbClr val="003366"/>
              </a:solidFill>
              <a:latin typeface="Times New Roman" panose="02020603050405020304" pitchFamily="18" charset="0"/>
              <a:ea typeface="楷体_GB2312" pitchFamily="1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zh-CN" altLang="en-US" sz="2400" b="1" dirty="0">
                <a:solidFill>
                  <a:srgbClr val="003366"/>
                </a:solidFill>
                <a:latin typeface="Times New Roman" panose="02020603050405020304" pitchFamily="18" charset="0"/>
                <a:ea typeface="楷体_GB2312" pitchFamily="1" charset="-122"/>
              </a:rPr>
              <a:t>直流：整块铸</a:t>
            </a:r>
            <a:r>
              <a:rPr lang="zh-CN" altLang="en-US" sz="2400" b="1" dirty="0">
                <a:latin typeface="Times New Roman" panose="02020603050405020304" pitchFamily="18" charset="0"/>
                <a:ea typeface="楷体_GB2312" pitchFamily="1" charset="-122"/>
              </a:rPr>
              <a:t>铁或铸钢</a:t>
            </a:r>
            <a:endParaRPr lang="zh-CN" altLang="en-US" sz="2400" b="1" dirty="0">
              <a:latin typeface="Times New Roman" panose="02020603050405020304" pitchFamily="18" charset="0"/>
              <a:ea typeface="楷体_GB2312" pitchFamily="1" charset="-122"/>
            </a:endParaRPr>
          </a:p>
        </p:txBody>
      </p:sp>
      <p:sp>
        <p:nvSpPr>
          <p:cNvPr id="249865" name="AutoShape 21"/>
          <p:cNvSpPr/>
          <p:nvPr/>
        </p:nvSpPr>
        <p:spPr>
          <a:xfrm>
            <a:off x="5303838" y="2708275"/>
            <a:ext cx="1219200" cy="1143000"/>
          </a:xfrm>
          <a:prstGeom prst="wedgeRoundRectCallout">
            <a:avLst>
              <a:gd name="adj1" fmla="val -154690"/>
              <a:gd name="adj2" fmla="val 7639"/>
              <a:gd name="adj3" fmla="val 16667"/>
            </a:avLst>
          </a:prstGeom>
          <a:solidFill>
            <a:srgbClr val="CCFF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1" charset="-122"/>
              </a:rPr>
              <a:t>直动式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楷体_GB2312" pitchFamily="1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1" charset="-122"/>
              </a:rPr>
              <a:t>转动式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楷体_GB2312" pitchFamily="1" charset="-122"/>
            </a:endParaRPr>
          </a:p>
        </p:txBody>
      </p:sp>
      <p:sp>
        <p:nvSpPr>
          <p:cNvPr id="249866" name="AutoShape 22"/>
          <p:cNvSpPr/>
          <p:nvPr/>
        </p:nvSpPr>
        <p:spPr>
          <a:xfrm>
            <a:off x="4943475" y="3933825"/>
            <a:ext cx="5724525" cy="1612900"/>
          </a:xfrm>
          <a:prstGeom prst="wedgeRoundRectCallout">
            <a:avLst>
              <a:gd name="adj1" fmla="val -66500"/>
              <a:gd name="adj2" fmla="val -58269"/>
              <a:gd name="adj3" fmla="val 16667"/>
            </a:avLst>
          </a:prstGeom>
          <a:solidFill>
            <a:srgbClr val="CCFF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zh-CN" altLang="en-US" sz="2000" b="1" dirty="0">
                <a:solidFill>
                  <a:srgbClr val="003366"/>
                </a:solidFill>
                <a:latin typeface="Times New Roman" panose="02020603050405020304" pitchFamily="18" charset="0"/>
                <a:ea typeface="楷体_GB2312" pitchFamily="1" charset="-122"/>
              </a:rPr>
              <a:t>电压线圈：并联在电路中，匝数多、导线细。</a:t>
            </a:r>
            <a:endParaRPr lang="zh-CN" altLang="en-US" sz="2000" b="1" dirty="0">
              <a:solidFill>
                <a:srgbClr val="003366"/>
              </a:solidFill>
              <a:latin typeface="Times New Roman" panose="02020603050405020304" pitchFamily="18" charset="0"/>
              <a:ea typeface="楷体_GB2312" pitchFamily="1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zh-CN" altLang="en-US" sz="2000" b="1" dirty="0">
                <a:solidFill>
                  <a:srgbClr val="003366"/>
                </a:solidFill>
                <a:latin typeface="Times New Roman" panose="02020603050405020304" pitchFamily="18" charset="0"/>
                <a:ea typeface="楷体_GB2312" pitchFamily="1" charset="-122"/>
              </a:rPr>
              <a:t>电流线圈：串联在电路中，匝数少、导线粗。</a:t>
            </a:r>
            <a:endParaRPr lang="zh-CN" altLang="en-US" sz="2000" b="1" dirty="0">
              <a:solidFill>
                <a:srgbClr val="003366"/>
              </a:solidFill>
              <a:latin typeface="Times New Roman" panose="02020603050405020304" pitchFamily="18" charset="0"/>
              <a:ea typeface="楷体_GB2312" pitchFamily="1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zh-CN" altLang="en-US" sz="2000" b="1" dirty="0">
                <a:solidFill>
                  <a:srgbClr val="003366"/>
                </a:solidFill>
                <a:latin typeface="Times New Roman" panose="02020603050405020304" pitchFamily="18" charset="0"/>
                <a:ea typeface="楷体_GB2312" pitchFamily="1" charset="-122"/>
              </a:rPr>
              <a:t>交流线圈：短而粗，有骨架。</a:t>
            </a:r>
            <a:endParaRPr lang="zh-CN" altLang="en-US" sz="2000" b="1" dirty="0">
              <a:solidFill>
                <a:srgbClr val="003366"/>
              </a:solidFill>
              <a:latin typeface="Times New Roman" panose="02020603050405020304" pitchFamily="18" charset="0"/>
              <a:ea typeface="楷体_GB2312" pitchFamily="1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zh-CN" altLang="en-US" sz="2000" b="1" dirty="0">
                <a:solidFill>
                  <a:srgbClr val="003366"/>
                </a:solidFill>
                <a:latin typeface="Times New Roman" panose="02020603050405020304" pitchFamily="18" charset="0"/>
                <a:ea typeface="楷体_GB2312" pitchFamily="1" charset="-122"/>
              </a:rPr>
              <a:t>直流线圈：细而长，无骨架。</a:t>
            </a:r>
            <a:endParaRPr lang="zh-CN" altLang="en-US" sz="2000" b="1" dirty="0">
              <a:solidFill>
                <a:srgbClr val="003366"/>
              </a:solidFill>
              <a:latin typeface="Times New Roman" panose="02020603050405020304" pitchFamily="18" charset="0"/>
              <a:ea typeface="楷体_GB2312" pitchFamily="1" charset="-122"/>
            </a:endParaRPr>
          </a:p>
        </p:txBody>
      </p:sp>
      <p:grpSp>
        <p:nvGrpSpPr>
          <p:cNvPr id="249872" name="组合 249871"/>
          <p:cNvGrpSpPr/>
          <p:nvPr/>
        </p:nvGrpSpPr>
        <p:grpSpPr>
          <a:xfrm>
            <a:off x="3216275" y="2636838"/>
            <a:ext cx="949325" cy="1430337"/>
            <a:chOff x="1020" y="1718"/>
            <a:chExt cx="598" cy="901"/>
          </a:xfrm>
        </p:grpSpPr>
        <p:sp>
          <p:nvSpPr>
            <p:cNvPr id="249869" name="Rectangle 13">
              <a:hlinkClick r:id="" action="ppaction://noaction"/>
            </p:cNvPr>
            <p:cNvSpPr/>
            <p:nvPr/>
          </p:nvSpPr>
          <p:spPr>
            <a:xfrm>
              <a:off x="1042" y="2331"/>
              <a:ext cx="576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 anchorCtr="0"/>
            <a:lstStyle/>
            <a:p>
              <a:pPr eaLnBrk="1" hangingPunct="1"/>
              <a:r>
                <a:rPr lang="zh-CN" altLang="en-US" sz="2400" b="1" dirty="0">
                  <a:solidFill>
                    <a:schemeClr val="accent2"/>
                  </a:solidFill>
                  <a:latin typeface="楷体_GB2312" pitchFamily="1" charset="-122"/>
                  <a:ea typeface="楷体_GB2312" pitchFamily="1" charset="-122"/>
                </a:rPr>
                <a:t>线圈</a:t>
              </a:r>
              <a:endParaRPr lang="zh-CN" altLang="en-US" sz="2400" b="1" dirty="0">
                <a:solidFill>
                  <a:schemeClr val="accent2"/>
                </a:solidFill>
                <a:latin typeface="楷体_GB2312" pitchFamily="1" charset="-122"/>
                <a:ea typeface="楷体_GB2312" pitchFamily="1" charset="-122"/>
              </a:endParaRPr>
            </a:p>
          </p:txBody>
        </p:sp>
        <p:sp>
          <p:nvSpPr>
            <p:cNvPr id="249870" name="Rectangle 11">
              <a:hlinkClick r:id="" action="ppaction://noaction"/>
            </p:cNvPr>
            <p:cNvSpPr/>
            <p:nvPr/>
          </p:nvSpPr>
          <p:spPr>
            <a:xfrm>
              <a:off x="1023" y="1718"/>
              <a:ext cx="561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 anchorCtr="0"/>
            <a:lstStyle/>
            <a:p>
              <a:pPr eaLnBrk="1" hangingPunct="1"/>
              <a:r>
                <a:rPr lang="zh-CN" altLang="en-US" sz="2400" b="1" dirty="0">
                  <a:solidFill>
                    <a:schemeClr val="accent2"/>
                  </a:solidFill>
                  <a:latin typeface="Times New Roman" panose="02020603050405020304" pitchFamily="18" charset="0"/>
                  <a:ea typeface="楷体_GB2312" pitchFamily="1" charset="-122"/>
                </a:rPr>
                <a:t>铁芯</a:t>
              </a:r>
              <a:endParaRPr lang="zh-CN" alt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ea typeface="楷体_GB2312" pitchFamily="1" charset="-122"/>
              </a:endParaRPr>
            </a:p>
          </p:txBody>
        </p:sp>
        <p:sp>
          <p:nvSpPr>
            <p:cNvPr id="249871" name="Rectangle 12">
              <a:hlinkClick r:id="" action="ppaction://noaction"/>
            </p:cNvPr>
            <p:cNvSpPr/>
            <p:nvPr/>
          </p:nvSpPr>
          <p:spPr>
            <a:xfrm>
              <a:off x="1020" y="2024"/>
              <a:ext cx="576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 anchorCtr="0"/>
            <a:lstStyle/>
            <a:p>
              <a:pPr eaLnBrk="1" hangingPunct="1"/>
              <a:r>
                <a:rPr lang="zh-CN" altLang="en-US" sz="2400" b="1" dirty="0">
                  <a:solidFill>
                    <a:schemeClr val="accent2"/>
                  </a:solidFill>
                  <a:latin typeface="楷体_GB2312" pitchFamily="1" charset="-122"/>
                  <a:ea typeface="楷体_GB2312" pitchFamily="1" charset="-122"/>
                </a:rPr>
                <a:t>衔铁</a:t>
              </a:r>
              <a:endParaRPr lang="zh-CN" altLang="en-US" sz="2400" b="1" dirty="0">
                <a:solidFill>
                  <a:schemeClr val="accent2"/>
                </a:solidFill>
                <a:latin typeface="楷体_GB2312" pitchFamily="1" charset="-122"/>
                <a:ea typeface="楷体_GB2312" pitchFamily="1" charset="-122"/>
              </a:endParaRPr>
            </a:p>
          </p:txBody>
        </p:sp>
      </p:grpSp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498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9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498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9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498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9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9864" grpId="0" bldLvl="0" animBg="1"/>
      <p:bldP spid="249865" grpId="0" bldLvl="0" animBg="1"/>
      <p:bldP spid="249866" grpId="0" bldLvl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0" hangingPunct="0"/>
            <a:fld id="{9A0DB2DC-4C9A-4742-B13C-FB6460FD3503}" type="slidenum">
              <a:rPr lang="zh-CN" altLang="en-US" dirty="0"/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  <p:pic>
        <p:nvPicPr>
          <p:cNvPr id="287746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45411" y="1144221"/>
            <a:ext cx="8718306" cy="3895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7747" name="AutoShape 4"/>
          <p:cNvSpPr/>
          <p:nvPr/>
        </p:nvSpPr>
        <p:spPr>
          <a:xfrm>
            <a:off x="2489445" y="4721225"/>
            <a:ext cx="3886200" cy="1524000"/>
          </a:xfrm>
          <a:prstGeom prst="wedgeEllipseCallout">
            <a:avLst>
              <a:gd name="adj1" fmla="val -59111"/>
              <a:gd name="adj2" fmla="val 79167"/>
            </a:avLst>
          </a:prstGeom>
          <a:solidFill>
            <a:srgbClr val="CCFF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lstStyle/>
          <a:p>
            <a:pPr eaLnBrk="1" hangingPunct="1"/>
            <a:r>
              <a:rPr lang="zh-CN" altLang="en-US" sz="2000" b="1" dirty="0">
                <a:solidFill>
                  <a:srgbClr val="0000FF"/>
                </a:solidFill>
                <a:latin typeface="楷体_GB2312" pitchFamily="1" charset="-122"/>
                <a:ea typeface="楷体_GB2312" pitchFamily="1" charset="-122"/>
              </a:rPr>
              <a:t>定子</a:t>
            </a:r>
            <a:r>
              <a:rPr lang="en-US" altLang="zh-CN" sz="2000" b="1" dirty="0">
                <a:solidFill>
                  <a:srgbClr val="0000FF"/>
                </a:solidFill>
                <a:latin typeface="楷体_GB2312" pitchFamily="1" charset="-122"/>
                <a:ea typeface="楷体_GB2312" pitchFamily="1" charset="-122"/>
              </a:rPr>
              <a:t>---</a:t>
            </a:r>
            <a:r>
              <a:rPr lang="zh-CN" altLang="en-US" sz="2000" b="1" dirty="0">
                <a:solidFill>
                  <a:srgbClr val="0000FF"/>
                </a:solidFill>
                <a:latin typeface="楷体_GB2312" pitchFamily="1" charset="-122"/>
                <a:ea typeface="楷体_GB2312" pitchFamily="1" charset="-122"/>
              </a:rPr>
              <a:t>由硅钢片迭成笼型空心圆环套在转子上，装有鼠笼型短路绕组。</a:t>
            </a:r>
            <a:endParaRPr lang="zh-CN" altLang="en-US" sz="2000" b="1" dirty="0">
              <a:solidFill>
                <a:srgbClr val="0000FF"/>
              </a:solidFill>
              <a:latin typeface="楷体_GB2312" pitchFamily="1" charset="-122"/>
              <a:ea typeface="楷体_GB2312" pitchFamily="1" charset="-122"/>
            </a:endParaRPr>
          </a:p>
        </p:txBody>
      </p:sp>
      <p:sp>
        <p:nvSpPr>
          <p:cNvPr id="287748" name="Rectangle 8"/>
          <p:cNvSpPr/>
          <p:nvPr/>
        </p:nvSpPr>
        <p:spPr>
          <a:xfrm>
            <a:off x="7535863" y="2636838"/>
            <a:ext cx="935037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b="1" dirty="0">
                <a:latin typeface="楷体_GB2312" pitchFamily="1" charset="-122"/>
                <a:ea typeface="楷体_GB2312" pitchFamily="1" charset="-122"/>
              </a:rPr>
              <a:t>符号</a:t>
            </a:r>
            <a:endParaRPr lang="zh-CN" altLang="en-US" sz="1800" dirty="0">
              <a:latin typeface="楷体_GB2312" pitchFamily="1" charset="-122"/>
              <a:ea typeface="楷体_GB2312" pitchFamily="1" charset="-122"/>
            </a:endParaRPr>
          </a:p>
        </p:txBody>
      </p:sp>
      <p:sp>
        <p:nvSpPr>
          <p:cNvPr id="287750" name="AutoShape 3"/>
          <p:cNvSpPr/>
          <p:nvPr/>
        </p:nvSpPr>
        <p:spPr>
          <a:xfrm>
            <a:off x="7060587" y="1550621"/>
            <a:ext cx="3810000" cy="1371600"/>
          </a:xfrm>
          <a:prstGeom prst="wedgeEllipseCallout">
            <a:avLst>
              <a:gd name="adj1" fmla="val -70833"/>
              <a:gd name="adj2" fmla="val 106481"/>
            </a:avLst>
          </a:prstGeom>
          <a:solidFill>
            <a:srgbClr val="CCFF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lstStyle/>
          <a:p>
            <a:pPr eaLnBrk="1" hangingPunct="1"/>
            <a:r>
              <a:rPr lang="zh-CN" altLang="en-US" sz="2000" b="1" dirty="0">
                <a:solidFill>
                  <a:srgbClr val="FF0066"/>
                </a:solidFill>
                <a:latin typeface="楷体_GB2312" pitchFamily="1" charset="-122"/>
                <a:ea typeface="楷体_GB2312" pitchFamily="1" charset="-122"/>
              </a:rPr>
              <a:t>转子</a:t>
            </a:r>
            <a:r>
              <a:rPr lang="en-US" altLang="zh-CN" sz="2000" b="1" dirty="0">
                <a:solidFill>
                  <a:srgbClr val="FF0066"/>
                </a:solidFill>
                <a:latin typeface="楷体_GB2312" pitchFamily="1" charset="-122"/>
                <a:ea typeface="楷体_GB2312" pitchFamily="1" charset="-122"/>
              </a:rPr>
              <a:t>---</a:t>
            </a:r>
            <a:r>
              <a:rPr lang="zh-CN" altLang="en-US" sz="2000" b="1" dirty="0">
                <a:solidFill>
                  <a:srgbClr val="FF0066"/>
                </a:solidFill>
                <a:latin typeface="楷体_GB2312" pitchFamily="1" charset="-122"/>
                <a:ea typeface="楷体_GB2312" pitchFamily="1" charset="-122"/>
              </a:rPr>
              <a:t>圆柱形永久磁铁，与电动机同轴连接。</a:t>
            </a:r>
            <a:endParaRPr lang="zh-CN" altLang="en-US" sz="2000" b="1" dirty="0">
              <a:solidFill>
                <a:srgbClr val="FF0066"/>
              </a:solidFill>
              <a:latin typeface="楷体_GB2312" pitchFamily="1" charset="-122"/>
              <a:ea typeface="楷体_GB2312" pitchFamily="1" charset="-122"/>
            </a:endParaRP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287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877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7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87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747" grpId="0" bldLvl="0" animBg="1"/>
      <p:bldP spid="287750" grpId="0" bldLvl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0" hangingPunct="0"/>
            <a:fld id="{9A0DB2DC-4C9A-4742-B13C-FB6460FD3503}" type="slidenum">
              <a:rPr lang="zh-CN" altLang="en-US" dirty="0"/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  <p:grpSp>
        <p:nvGrpSpPr>
          <p:cNvPr id="288770" name="组合 288769"/>
          <p:cNvGrpSpPr/>
          <p:nvPr/>
        </p:nvGrpSpPr>
        <p:grpSpPr>
          <a:xfrm>
            <a:off x="6600825" y="1916113"/>
            <a:ext cx="3462338" cy="3816350"/>
            <a:chOff x="0" y="0"/>
            <a:chExt cx="2181" cy="2404"/>
          </a:xfrm>
        </p:grpSpPr>
        <p:pic>
          <p:nvPicPr>
            <p:cNvPr id="288771" name="Picture 4" descr="压力继电器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680" y="0"/>
              <a:ext cx="1501" cy="225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88772" name="AutoShape 7"/>
            <p:cNvSpPr/>
            <p:nvPr/>
          </p:nvSpPr>
          <p:spPr>
            <a:xfrm>
              <a:off x="0" y="2132"/>
              <a:ext cx="952" cy="272"/>
            </a:xfrm>
            <a:prstGeom prst="wedgeRoundRectCallout">
              <a:avLst>
                <a:gd name="adj1" fmla="val 49894"/>
                <a:gd name="adj2" fmla="val -77574"/>
                <a:gd name="adj3" fmla="val 16667"/>
              </a:avLst>
            </a:prstGeom>
            <a:solidFill>
              <a:srgbClr val="00FFFF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pPr algn="ctr" eaLnBrk="1" hangingPunct="1"/>
              <a:r>
                <a:rPr lang="zh-CN" altLang="en-US" sz="1800" b="1" dirty="0">
                  <a:latin typeface="Arial" panose="020B0604020202020204" pitchFamily="34" charset="0"/>
                  <a:ea typeface="黑体" panose="02010609060101010101" pitchFamily="49" charset="-122"/>
                </a:rPr>
                <a:t>压力继电器</a:t>
              </a:r>
              <a:endParaRPr lang="zh-CN" altLang="en-US" sz="1800" b="1" dirty="0"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</p:grpSp>
      <p:grpSp>
        <p:nvGrpSpPr>
          <p:cNvPr id="288773" name="组合 288772"/>
          <p:cNvGrpSpPr/>
          <p:nvPr/>
        </p:nvGrpSpPr>
        <p:grpSpPr>
          <a:xfrm>
            <a:off x="5159375" y="908050"/>
            <a:ext cx="4465638" cy="2046288"/>
            <a:chOff x="0" y="0"/>
            <a:chExt cx="2813" cy="1289"/>
          </a:xfrm>
        </p:grpSpPr>
        <p:pic>
          <p:nvPicPr>
            <p:cNvPr id="288774" name="Picture 2" descr="光电继电器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678" cy="128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88775" name="AutoShape 5"/>
            <p:cNvSpPr/>
            <p:nvPr/>
          </p:nvSpPr>
          <p:spPr>
            <a:xfrm>
              <a:off x="1906" y="272"/>
              <a:ext cx="907" cy="227"/>
            </a:xfrm>
            <a:prstGeom prst="wedgeRoundRectCallout">
              <a:avLst>
                <a:gd name="adj1" fmla="val -71611"/>
                <a:gd name="adj2" fmla="val 69824"/>
                <a:gd name="adj3" fmla="val 16667"/>
              </a:avLst>
            </a:prstGeom>
            <a:solidFill>
              <a:srgbClr val="00FFFF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pPr algn="ctr" eaLnBrk="1" hangingPunct="1"/>
              <a:r>
                <a:rPr lang="zh-CN" altLang="en-US" sz="1800" b="1" dirty="0">
                  <a:latin typeface="Arial" panose="020B0604020202020204" pitchFamily="34" charset="0"/>
                  <a:ea typeface="黑体" panose="02010609060101010101" pitchFamily="49" charset="-122"/>
                </a:rPr>
                <a:t>光电继电器</a:t>
              </a:r>
              <a:endParaRPr lang="zh-CN" altLang="en-US" sz="1800" b="1" dirty="0"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</p:grpSp>
      <p:grpSp>
        <p:nvGrpSpPr>
          <p:cNvPr id="288776" name="组合 288775"/>
          <p:cNvGrpSpPr/>
          <p:nvPr/>
        </p:nvGrpSpPr>
        <p:grpSpPr>
          <a:xfrm>
            <a:off x="2424113" y="3068638"/>
            <a:ext cx="4321175" cy="2543175"/>
            <a:chOff x="0" y="0"/>
            <a:chExt cx="2722" cy="1602"/>
          </a:xfrm>
        </p:grpSpPr>
        <p:pic>
          <p:nvPicPr>
            <p:cNvPr id="288777" name="Picture 3" descr="温度继电器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1602" cy="160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88778" name="AutoShape 6"/>
            <p:cNvSpPr/>
            <p:nvPr/>
          </p:nvSpPr>
          <p:spPr>
            <a:xfrm>
              <a:off x="1815" y="453"/>
              <a:ext cx="907" cy="227"/>
            </a:xfrm>
            <a:prstGeom prst="wedgeRoundRectCallout">
              <a:avLst>
                <a:gd name="adj1" fmla="val -71611"/>
                <a:gd name="adj2" fmla="val 69824"/>
                <a:gd name="adj3" fmla="val 16667"/>
              </a:avLst>
            </a:prstGeom>
            <a:solidFill>
              <a:srgbClr val="00FFFF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pPr algn="ctr" eaLnBrk="1" hangingPunct="1"/>
              <a:r>
                <a:rPr lang="zh-CN" altLang="en-US" sz="1800" b="1" dirty="0">
                  <a:latin typeface="Arial" panose="020B0604020202020204" pitchFamily="34" charset="0"/>
                  <a:ea typeface="黑体" panose="02010609060101010101" pitchFamily="49" charset="-122"/>
                </a:rPr>
                <a:t>温度继电器</a:t>
              </a:r>
              <a:endParaRPr lang="zh-CN" altLang="en-US" sz="1800" b="1" dirty="0"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</p:grpSp>
      <p:sp>
        <p:nvSpPr>
          <p:cNvPr id="288779" name="Rectangle 10"/>
          <p:cNvSpPr/>
          <p:nvPr/>
        </p:nvSpPr>
        <p:spPr>
          <a:xfrm>
            <a:off x="2279650" y="692150"/>
            <a:ext cx="295275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b="1" dirty="0">
                <a:solidFill>
                  <a:srgbClr val="FC3C00"/>
                </a:solidFill>
                <a:latin typeface="楷体_GB2312" pitchFamily="1" charset="-122"/>
                <a:ea typeface="楷体_GB2312" pitchFamily="1" charset="-122"/>
              </a:rPr>
              <a:t>六、其它继电器</a:t>
            </a:r>
            <a:endParaRPr lang="zh-CN" altLang="en-US" sz="1800" dirty="0">
              <a:solidFill>
                <a:srgbClr val="FC3C00"/>
              </a:solidFill>
              <a:latin typeface="楷体_GB2312" pitchFamily="1" charset="-122"/>
              <a:ea typeface="楷体_GB2312" pitchFamily="1" charset="-122"/>
            </a:endParaRP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88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88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288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圆角矩形 10"/>
          <p:cNvSpPr/>
          <p:nvPr/>
        </p:nvSpPr>
        <p:spPr>
          <a:xfrm>
            <a:off x="3621222" y="1246427"/>
            <a:ext cx="6576129" cy="808459"/>
          </a:xfrm>
          <a:prstGeom prst="roundRect">
            <a:avLst/>
          </a:prstGeom>
          <a:solidFill>
            <a:srgbClr val="00B0F0">
              <a:alpha val="4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2267330" y="3359064"/>
            <a:ext cx="7930022" cy="2598024"/>
          </a:xfrm>
          <a:prstGeom prst="rect">
            <a:avLst/>
          </a:prstGeom>
          <a:solidFill>
            <a:srgbClr val="00B0F0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3845303" y="1288997"/>
            <a:ext cx="5957047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8480" algn="just">
              <a:lnSpc>
                <a:spcPct val="120000"/>
              </a:lnSpc>
              <a:spcAft>
                <a:spcPts val="0"/>
              </a:spcAft>
            </a:pPr>
            <a:r>
              <a:rPr lang="zh-CN" altLang="zh-CN" sz="2000" kern="1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电磁铁、电磁离合器、电阻器和频敏电阻器</a:t>
            </a:r>
            <a:r>
              <a:rPr lang="zh-CN" altLang="zh-CN" sz="20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等</a:t>
            </a:r>
            <a:r>
              <a:rPr lang="zh-CN" altLang="en-US" sz="20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特殊功能的电器可辅助电力控制系统完成控制功能。</a:t>
            </a:r>
            <a:endParaRPr lang="zh-CN" altLang="zh-CN" sz="2000" kern="100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indent="457200" algn="just">
              <a:lnSpc>
                <a:spcPct val="120000"/>
              </a:lnSpc>
              <a:spcAft>
                <a:spcPts val="0"/>
              </a:spcAft>
            </a:pPr>
            <a:r>
              <a:rPr lang="en-US" altLang="zh-CN" sz="20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 </a:t>
            </a:r>
            <a:endParaRPr lang="zh-CN" altLang="zh-CN" sz="2000" kern="100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519" y="871645"/>
            <a:ext cx="1533558" cy="1533558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3181" y="3630706"/>
            <a:ext cx="2530717" cy="2043953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3" name="组合 2"/>
          <p:cNvGrpSpPr/>
          <p:nvPr/>
        </p:nvGrpSpPr>
        <p:grpSpPr>
          <a:xfrm>
            <a:off x="1852795" y="2377513"/>
            <a:ext cx="3218490" cy="916706"/>
            <a:chOff x="153984" y="2202702"/>
            <a:chExt cx="3218490" cy="916706"/>
          </a:xfrm>
        </p:grpSpPr>
        <p:sp>
          <p:nvSpPr>
            <p:cNvPr id="8" name="文本框 7"/>
            <p:cNvSpPr txBox="1"/>
            <p:nvPr/>
          </p:nvSpPr>
          <p:spPr>
            <a:xfrm>
              <a:off x="1055994" y="2364862"/>
              <a:ext cx="2316480" cy="5219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latin typeface="黑体" panose="02010609060101010101" pitchFamily="49" charset="-122"/>
                  <a:ea typeface="黑体" panose="02010609060101010101" pitchFamily="49" charset="-122"/>
                </a:rPr>
                <a:t>电磁铁的特性</a:t>
              </a:r>
              <a:endPara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984" y="2202702"/>
              <a:ext cx="1233386" cy="916706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/>
          </p:nvSpPr>
          <p:spPr>
            <a:xfrm>
              <a:off x="551529" y="2264169"/>
              <a:ext cx="538480" cy="5219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dirty="0">
                  <a:latin typeface="黑体" panose="02010609060101010101" pitchFamily="49" charset="-122"/>
                  <a:ea typeface="黑体" panose="02010609060101010101" pitchFamily="49" charset="-122"/>
                </a:rPr>
                <a:t>1.</a:t>
              </a:r>
              <a:endPara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19" name="矩形 18"/>
          <p:cNvSpPr/>
          <p:nvPr/>
        </p:nvSpPr>
        <p:spPr>
          <a:xfrm>
            <a:off x="2267330" y="3505934"/>
            <a:ext cx="5141884" cy="24149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40000"/>
              </a:lnSpc>
              <a:spcAft>
                <a:spcPts val="0"/>
              </a:spcAft>
              <a:buFont typeface="Wingdings" panose="05000000000000000000" pitchFamily="2" charset="2"/>
              <a:buChar char="u"/>
            </a:pPr>
            <a:r>
              <a:rPr lang="zh-CN" altLang="zh-CN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直流电磁铁吸力的特点是：电磁吸力与气隙大小的平方成反比，气隙越大，电磁吸力越小。</a:t>
            </a:r>
            <a:endParaRPr lang="zh-CN" altLang="zh-CN" kern="100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40000"/>
              </a:lnSpc>
              <a:spcAft>
                <a:spcPts val="0"/>
              </a:spcAft>
              <a:buFont typeface="Wingdings" panose="05000000000000000000" pitchFamily="2" charset="2"/>
              <a:buChar char="u"/>
            </a:pPr>
            <a:r>
              <a:rPr lang="zh-CN" altLang="zh-CN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电磁铁的铁心表面应清洁、无锈蚀。电磁铁的衔铁及其传动机构的动作应迅速、准确和可靠，并无卡阻现象。直流电磁铁的衔铁上，应有隔磁措施。</a:t>
            </a:r>
            <a:endParaRPr lang="zh-CN" altLang="zh-CN" kern="100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8" grpId="0" bldLvl="0" animBg="1"/>
      <p:bldP spid="5" grpId="0"/>
      <p:bldP spid="19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281230" y="2199238"/>
            <a:ext cx="7961218" cy="2608244"/>
          </a:xfrm>
          <a:prstGeom prst="rect">
            <a:avLst/>
          </a:prstGeom>
          <a:solidFill>
            <a:srgbClr val="00B0F0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053" y="2564033"/>
            <a:ext cx="2562635" cy="198107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8" name="组合 7"/>
          <p:cNvGrpSpPr/>
          <p:nvPr/>
        </p:nvGrpSpPr>
        <p:grpSpPr>
          <a:xfrm>
            <a:off x="1772113" y="922328"/>
            <a:ext cx="3272278" cy="916706"/>
            <a:chOff x="140537" y="868540"/>
            <a:chExt cx="3272278" cy="916706"/>
          </a:xfrm>
        </p:grpSpPr>
        <p:sp>
          <p:nvSpPr>
            <p:cNvPr id="3" name="文本框 2"/>
            <p:cNvSpPr txBox="1"/>
            <p:nvPr/>
          </p:nvSpPr>
          <p:spPr>
            <a:xfrm>
              <a:off x="1096335" y="1030700"/>
              <a:ext cx="2316480" cy="5219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latin typeface="黑体" panose="02010609060101010101" pitchFamily="49" charset="-122"/>
                  <a:ea typeface="黑体" panose="02010609060101010101" pitchFamily="49" charset="-122"/>
                </a:rPr>
                <a:t>电磁铁的特性</a:t>
              </a:r>
              <a:endPara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537" y="868540"/>
              <a:ext cx="1233386" cy="916706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/>
          </p:nvSpPr>
          <p:spPr>
            <a:xfrm>
              <a:off x="538082" y="930007"/>
              <a:ext cx="538480" cy="5219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dirty="0">
                  <a:latin typeface="黑体" panose="02010609060101010101" pitchFamily="49" charset="-122"/>
                  <a:ea typeface="黑体" panose="02010609060101010101" pitchFamily="49" charset="-122"/>
                </a:rPr>
                <a:t>1.</a:t>
              </a:r>
              <a:endPara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2488642" y="2444546"/>
            <a:ext cx="4572000" cy="224917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lnSpc>
                <a:spcPct val="130000"/>
              </a:lnSpc>
              <a:spcAft>
                <a:spcPts val="0"/>
              </a:spcAft>
              <a:buFont typeface="Wingdings" panose="05000000000000000000" pitchFamily="2" charset="2"/>
              <a:buChar char="u"/>
            </a:pPr>
            <a:r>
              <a:rPr lang="zh-CN" altLang="zh-CN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交流电磁铁吸力的特点是：当外施电压一定时，铁心中磁通的幅值基本上是一个恒值，这样电磁吸力ＦＸ将不变。但是在电压一定时，励磁电流不仅决定于线圈的电阻，更主要决定于线圈电抗，而且与工作气隙的大小有关。</a:t>
            </a:r>
            <a:endParaRPr lang="zh-CN" altLang="zh-CN" kern="100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6"/>
          <p:cNvSpPr>
            <a:spLocks noChangeArrowheads="1"/>
          </p:cNvSpPr>
          <p:nvPr/>
        </p:nvSpPr>
        <p:spPr bwMode="auto">
          <a:xfrm>
            <a:off x="2174980" y="1941982"/>
            <a:ext cx="8017973" cy="4343400"/>
          </a:xfrm>
          <a:prstGeom prst="roundRect">
            <a:avLst>
              <a:gd name="adj" fmla="val 0"/>
            </a:avLst>
          </a:prstGeom>
          <a:solidFill>
            <a:srgbClr val="E0E0E0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2493568" y="2214162"/>
            <a:ext cx="7452848" cy="3575028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2676FF">
                  <a:lumMod val="60000"/>
                  <a:lumOff val="40000"/>
                </a:srgbClr>
              </a:gs>
              <a:gs pos="100000">
                <a:srgbClr val="2676FF"/>
              </a:gs>
            </a:gsLst>
            <a:lin ang="5400000" scaled="0"/>
          </a:gradFill>
          <a:ln w="25400" cap="flat" cmpd="sng" algn="ctr">
            <a:noFill/>
            <a:prstDash val="soli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b="1" kern="0">
              <a:solidFill>
                <a:sysClr val="window" lastClr="FFFFFF"/>
              </a:solidFill>
              <a:latin typeface="Calibri" panose="020F0502020204030204"/>
              <a:ea typeface="微软雅黑" panose="020B050302020402020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664537" y="868540"/>
            <a:ext cx="2916678" cy="916706"/>
            <a:chOff x="140537" y="868540"/>
            <a:chExt cx="2916678" cy="916706"/>
          </a:xfrm>
        </p:grpSpPr>
        <p:sp>
          <p:nvSpPr>
            <p:cNvPr id="2" name="文本框 1"/>
            <p:cNvSpPr txBox="1"/>
            <p:nvPr/>
          </p:nvSpPr>
          <p:spPr>
            <a:xfrm>
              <a:off x="1096335" y="1030700"/>
              <a:ext cx="1960880" cy="5219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latin typeface="黑体" panose="02010609060101010101" pitchFamily="49" charset="-122"/>
                  <a:ea typeface="黑体" panose="02010609060101010101" pitchFamily="49" charset="-122"/>
                </a:rPr>
                <a:t>牵引电磁铁</a:t>
              </a:r>
              <a:endPara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537" y="868540"/>
              <a:ext cx="1233386" cy="916706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/>
          </p:nvSpPr>
          <p:spPr>
            <a:xfrm>
              <a:off x="538082" y="930007"/>
              <a:ext cx="538480" cy="5219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dirty="0">
                  <a:latin typeface="黑体" panose="02010609060101010101" pitchFamily="49" charset="-122"/>
                  <a:ea typeface="黑体" panose="02010609060101010101" pitchFamily="49" charset="-122"/>
                </a:rPr>
                <a:t>2.</a:t>
              </a:r>
              <a:endPara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6" name="矩形 5"/>
          <p:cNvSpPr/>
          <p:nvPr/>
        </p:nvSpPr>
        <p:spPr>
          <a:xfrm>
            <a:off x="2493568" y="2533733"/>
            <a:ext cx="4548196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u"/>
            </a:pPr>
            <a:r>
              <a:rPr lang="zh-CN" altLang="zh-CN" sz="20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牵引电磁铁主要用于自动控制设备中，牵引或推斥其他机械装置，以达到自控或遥控的目的。</a:t>
            </a:r>
            <a:endParaRPr lang="zh-CN" altLang="zh-CN" sz="2000" kern="100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493518" y="4518460"/>
            <a:ext cx="4705141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u"/>
            </a:pPr>
            <a:r>
              <a:rPr lang="zh-CN" altLang="zh-CN" sz="20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原理：线圈通电后，衔铁吸合，经过推杆（或拉杆）来驱动被操作机构。　</a:t>
            </a:r>
            <a:endParaRPr lang="zh-CN" altLang="zh-CN" sz="2000" kern="100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altLang="zh-CN" sz="20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 </a:t>
            </a:r>
            <a:endParaRPr lang="zh-CN" altLang="zh-CN" sz="2000" kern="100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5751" y="2651704"/>
            <a:ext cx="2721947" cy="2455069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矩形 11"/>
          <p:cNvSpPr/>
          <p:nvPr/>
        </p:nvSpPr>
        <p:spPr>
          <a:xfrm>
            <a:off x="2468298" y="3688306"/>
            <a:ext cx="4598736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u"/>
            </a:pPr>
            <a:r>
              <a:rPr lang="zh-CN" altLang="zh-CN" sz="20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牵引电磁铁固定位置应与阀门推杆准确配合，使动作行程符合设备要求。</a:t>
            </a:r>
            <a:endParaRPr lang="zh-CN" altLang="zh-CN" sz="2000" kern="100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0" grpId="0" bldLvl="0" animBg="1"/>
      <p:bldP spid="6" grpId="0"/>
      <p:bldP spid="7" grpId="0"/>
      <p:bldP spid="1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1664537" y="868540"/>
            <a:ext cx="2916678" cy="916706"/>
            <a:chOff x="140537" y="868540"/>
            <a:chExt cx="2916678" cy="916706"/>
          </a:xfrm>
        </p:grpSpPr>
        <p:sp>
          <p:nvSpPr>
            <p:cNvPr id="2" name="文本框 1"/>
            <p:cNvSpPr txBox="1"/>
            <p:nvPr/>
          </p:nvSpPr>
          <p:spPr>
            <a:xfrm>
              <a:off x="1096335" y="1030700"/>
              <a:ext cx="1960880" cy="5219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zh-CN" sz="2800" kern="100" dirty="0"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阀用</a:t>
              </a:r>
              <a:r>
                <a:rPr lang="zh-CN" altLang="en-US" sz="2800" dirty="0">
                  <a:latin typeface="黑体" panose="02010609060101010101" pitchFamily="49" charset="-122"/>
                  <a:ea typeface="黑体" panose="02010609060101010101" pitchFamily="49" charset="-122"/>
                </a:rPr>
                <a:t>电磁铁</a:t>
              </a:r>
              <a:endPara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537" y="868540"/>
              <a:ext cx="1233386" cy="916706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/>
          </p:nvSpPr>
          <p:spPr>
            <a:xfrm>
              <a:off x="538082" y="930007"/>
              <a:ext cx="538480" cy="5219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dirty="0">
                  <a:latin typeface="黑体" panose="02010609060101010101" pitchFamily="49" charset="-122"/>
                  <a:ea typeface="黑体" panose="02010609060101010101" pitchFamily="49" charset="-122"/>
                </a:rPr>
                <a:t>3.</a:t>
              </a:r>
              <a:endPara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2568599" y="2449450"/>
            <a:ext cx="3735480" cy="2609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30000"/>
              </a:lnSpc>
              <a:spcAft>
                <a:spcPts val="0"/>
              </a:spcAft>
              <a:buClr>
                <a:srgbClr val="00B0F0"/>
              </a:buClr>
              <a:buFont typeface="Wingdings" panose="05000000000000000000" pitchFamily="2" charset="2"/>
              <a:buChar char="u"/>
            </a:pPr>
            <a:r>
              <a:rPr lang="zh-CN" altLang="en-US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用途：</a:t>
            </a:r>
            <a:r>
              <a:rPr lang="zh-CN" altLang="zh-CN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用于金属切削机床中，远距离操作各种液压阀、气动阀，以实现自动控制。</a:t>
            </a:r>
            <a:endParaRPr lang="zh-CN" altLang="zh-CN" kern="100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30000"/>
              </a:lnSpc>
              <a:spcAft>
                <a:spcPts val="0"/>
              </a:spcAft>
              <a:buClr>
                <a:srgbClr val="00B0F0"/>
              </a:buClr>
              <a:buFont typeface="Wingdings" panose="05000000000000000000" pitchFamily="2" charset="2"/>
              <a:buChar char="u"/>
            </a:pPr>
            <a:r>
              <a:rPr lang="zh-CN" altLang="zh-CN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动作原理</a:t>
            </a:r>
            <a:r>
              <a:rPr lang="zh-CN" altLang="en-US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：</a:t>
            </a:r>
            <a:r>
              <a:rPr lang="zh-CN" altLang="zh-CN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是在不通电时，衔铁被阀体推杆推动到额定行程，而线圈通电时，导磁力使阀杆移动，控制阀门的开闭。</a:t>
            </a:r>
            <a:endParaRPr lang="zh-CN" altLang="zh-CN" kern="100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638" y="2526062"/>
            <a:ext cx="3631548" cy="240839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11" name="矩形 10"/>
          <p:cNvSpPr/>
          <p:nvPr/>
        </p:nvSpPr>
        <p:spPr>
          <a:xfrm>
            <a:off x="2393040" y="2169485"/>
            <a:ext cx="7822079" cy="297905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Monotype Corsiva" panose="03010101010201010101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Monotype Corsiva" panose="03010101010201010101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Monotype Corsiva" panose="03010101010201010101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Monotype Corsiva" panose="03010101010201010101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Monotype Corsiva" panose="03010101010201010101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anose="03010101010201010101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anose="03010101010201010101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anose="03010101010201010101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anose="03010101010201010101" pitchFamily="66" charset="0"/>
              </a:defRPr>
            </a:lvl9pPr>
          </a:lstStyle>
          <a:p>
            <a:pPr algn="ctr" eaLnBrk="1" hangingPunct="1">
              <a:defRPr/>
            </a:pPr>
            <a:endParaRPr lang="zh-CN" altLang="en-US">
              <a:solidFill>
                <a:srgbClr val="DDE89A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568599" y="2285412"/>
            <a:ext cx="7822079" cy="29807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Monotype Corsiva" panose="03010101010201010101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Monotype Corsiva" panose="03010101010201010101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Monotype Corsiva" panose="03010101010201010101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Monotype Corsiva" panose="03010101010201010101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Monotype Corsiva" panose="03010101010201010101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anose="03010101010201010101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anose="03010101010201010101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anose="03010101010201010101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anose="03010101010201010101" pitchFamily="66" charset="0"/>
              </a:defRPr>
            </a:lvl9pPr>
          </a:lstStyle>
          <a:p>
            <a:pPr algn="ctr" eaLnBrk="1" hangingPunct="1">
              <a:defRPr/>
            </a:pPr>
            <a:endParaRPr lang="zh-CN" altLang="en-US">
              <a:solidFill>
                <a:srgbClr val="DDE89A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bldLvl="0" animBg="1"/>
      <p:bldP spid="12" grpId="0" bldLvl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1664537" y="868540"/>
            <a:ext cx="2916678" cy="916706"/>
            <a:chOff x="140537" y="868540"/>
            <a:chExt cx="2916678" cy="916706"/>
          </a:xfrm>
        </p:grpSpPr>
        <p:sp>
          <p:nvSpPr>
            <p:cNvPr id="2" name="文本框 1"/>
            <p:cNvSpPr txBox="1"/>
            <p:nvPr/>
          </p:nvSpPr>
          <p:spPr>
            <a:xfrm>
              <a:off x="1096335" y="1030700"/>
              <a:ext cx="1960880" cy="5219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kern="100" dirty="0"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制动</a:t>
              </a:r>
              <a:r>
                <a:rPr lang="zh-CN" altLang="en-US" sz="2800" dirty="0">
                  <a:latin typeface="黑体" panose="02010609060101010101" pitchFamily="49" charset="-122"/>
                  <a:ea typeface="黑体" panose="02010609060101010101" pitchFamily="49" charset="-122"/>
                </a:rPr>
                <a:t>电磁铁</a:t>
              </a:r>
              <a:endPara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537" y="868540"/>
              <a:ext cx="1233386" cy="916706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/>
          </p:nvSpPr>
          <p:spPr>
            <a:xfrm>
              <a:off x="538082" y="930007"/>
              <a:ext cx="538480" cy="5219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dirty="0">
                  <a:latin typeface="黑体" panose="02010609060101010101" pitchFamily="49" charset="-122"/>
                  <a:ea typeface="黑体" panose="02010609060101010101" pitchFamily="49" charset="-122"/>
                </a:rPr>
                <a:t>4.</a:t>
              </a:r>
              <a:endPara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2434129" y="2052003"/>
            <a:ext cx="7606179" cy="3291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8480" algn="just">
              <a:lnSpc>
                <a:spcPct val="130000"/>
              </a:lnSpc>
              <a:spcAft>
                <a:spcPts val="0"/>
              </a:spcAft>
            </a:pPr>
            <a:r>
              <a:rPr lang="zh-CN" altLang="zh-CN" sz="2000" kern="100" dirty="0">
                <a:solidFill>
                  <a:srgbClr val="00B0F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制动电磁铁</a:t>
            </a:r>
            <a:r>
              <a:rPr lang="zh-CN" altLang="zh-CN" sz="20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是操纵制动器作机械制动用的电磁铁，通常与闸瓦制动器配合使用，在电气传动装置中作电动机的机械制动，以达到准确和迅速停车的目的。</a:t>
            </a:r>
            <a:endParaRPr lang="zh-CN" altLang="zh-CN" sz="2000" kern="100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indent="538480" algn="just">
              <a:lnSpc>
                <a:spcPct val="130000"/>
              </a:lnSpc>
              <a:spcAft>
                <a:spcPts val="0"/>
              </a:spcAft>
            </a:pPr>
            <a:r>
              <a:rPr lang="zh-CN" altLang="zh-CN" sz="2000" kern="100" dirty="0">
                <a:solidFill>
                  <a:srgbClr val="00B0F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制动电磁铁的衔铁</a:t>
            </a:r>
            <a:r>
              <a:rPr lang="zh-CN" altLang="zh-CN" sz="20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吸合时，铁心的接触面应紧密地与其固定部分接触，且不得有异常响声。有缓冲装置的制动电磁铁，应调节其缓冲器道孔的螺栓，使衔铁动作至最终位置时平稳，无剧烈冲击。</a:t>
            </a:r>
            <a:endParaRPr lang="zh-CN" altLang="zh-CN" sz="2000" kern="100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indent="457200" algn="just">
              <a:lnSpc>
                <a:spcPct val="130000"/>
              </a:lnSpc>
              <a:spcAft>
                <a:spcPts val="0"/>
              </a:spcAft>
            </a:pPr>
            <a:endParaRPr lang="zh-CN" altLang="zh-CN" sz="2000" kern="100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indent="457200" algn="just">
              <a:lnSpc>
                <a:spcPct val="130000"/>
              </a:lnSpc>
              <a:spcAft>
                <a:spcPts val="0"/>
              </a:spcAft>
            </a:pPr>
            <a:r>
              <a:rPr lang="en-US" altLang="zh-CN" sz="20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endParaRPr lang="zh-CN" altLang="zh-CN" sz="2000" kern="100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218229" y="1820677"/>
            <a:ext cx="7822079" cy="297905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Monotype Corsiva" panose="03010101010201010101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Monotype Corsiva" panose="03010101010201010101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Monotype Corsiva" panose="03010101010201010101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Monotype Corsiva" panose="03010101010201010101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Monotype Corsiva" panose="03010101010201010101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anose="03010101010201010101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anose="03010101010201010101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anose="03010101010201010101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anose="03010101010201010101" pitchFamily="66" charset="0"/>
              </a:defRPr>
            </a:lvl9pPr>
          </a:lstStyle>
          <a:p>
            <a:pPr algn="ctr" eaLnBrk="1" hangingPunct="1">
              <a:defRPr/>
            </a:pPr>
            <a:endParaRPr lang="zh-CN" altLang="en-US">
              <a:solidFill>
                <a:srgbClr val="DDE89A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434129" y="1963498"/>
            <a:ext cx="7822079" cy="29807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Monotype Corsiva" panose="03010101010201010101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Monotype Corsiva" panose="03010101010201010101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Monotype Corsiva" panose="03010101010201010101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Monotype Corsiva" panose="03010101010201010101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Monotype Corsiva" panose="03010101010201010101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anose="03010101010201010101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anose="03010101010201010101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anose="03010101010201010101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anose="03010101010201010101" pitchFamily="66" charset="0"/>
              </a:defRPr>
            </a:lvl9pPr>
          </a:lstStyle>
          <a:p>
            <a:pPr algn="ctr" eaLnBrk="1" hangingPunct="1">
              <a:defRPr/>
            </a:pPr>
            <a:endParaRPr lang="zh-CN" altLang="en-US">
              <a:solidFill>
                <a:srgbClr val="DDE89A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253" y="4799734"/>
            <a:ext cx="2490536" cy="1870027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2910268" y="5339250"/>
            <a:ext cx="2499932" cy="790993"/>
            <a:chOff x="1335500" y="5115010"/>
            <a:chExt cx="6671965" cy="790993"/>
          </a:xfrm>
        </p:grpSpPr>
        <p:sp>
          <p:nvSpPr>
            <p:cNvPr id="10" name="圆角矩形 9"/>
            <p:cNvSpPr/>
            <p:nvPr/>
          </p:nvSpPr>
          <p:spPr>
            <a:xfrm>
              <a:off x="1335500" y="5115010"/>
              <a:ext cx="6671965" cy="790993"/>
            </a:xfrm>
            <a:prstGeom prst="roundRect">
              <a:avLst/>
            </a:prstGeom>
            <a:solidFill>
              <a:srgbClr val="00B0F0">
                <a:alpha val="4902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1537206" y="5310451"/>
              <a:ext cx="4863593" cy="3987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>
                <a:spcAft>
                  <a:spcPts val="0"/>
                </a:spcAft>
                <a:tabLst>
                  <a:tab pos="266700" algn="l"/>
                </a:tabLst>
              </a:pPr>
              <a:r>
                <a:rPr lang="zh-CN" altLang="en-US" sz="2000" kern="100" dirty="0"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  其工作原理</a:t>
              </a:r>
              <a:r>
                <a:rPr lang="zh-CN" altLang="zh-CN" sz="2000" kern="100" dirty="0"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？</a:t>
              </a:r>
              <a:endParaRPr lang="zh-CN" altLang="zh-CN" sz="20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ldLvl="0" animBg="1"/>
      <p:bldP spid="7" grpId="0" bldLvl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1664537" y="868540"/>
            <a:ext cx="2916678" cy="916706"/>
            <a:chOff x="140537" y="868540"/>
            <a:chExt cx="2916678" cy="916706"/>
          </a:xfrm>
        </p:grpSpPr>
        <p:sp>
          <p:nvSpPr>
            <p:cNvPr id="2" name="文本框 1"/>
            <p:cNvSpPr txBox="1"/>
            <p:nvPr/>
          </p:nvSpPr>
          <p:spPr>
            <a:xfrm>
              <a:off x="1096335" y="1030700"/>
              <a:ext cx="1960880" cy="5219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kern="100" dirty="0"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电磁离合器</a:t>
              </a:r>
              <a:endPara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537" y="868540"/>
              <a:ext cx="1233386" cy="916706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/>
          </p:nvSpPr>
          <p:spPr>
            <a:xfrm>
              <a:off x="538082" y="930007"/>
              <a:ext cx="538480" cy="5219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dirty="0">
                  <a:latin typeface="黑体" panose="02010609060101010101" pitchFamily="49" charset="-122"/>
                  <a:ea typeface="黑体" panose="02010609060101010101" pitchFamily="49" charset="-122"/>
                </a:rPr>
                <a:t>5.</a:t>
              </a:r>
              <a:endPara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2062082" y="2325203"/>
            <a:ext cx="7530312" cy="2419124"/>
            <a:chOff x="538082" y="2393571"/>
            <a:chExt cx="7530312" cy="2419124"/>
          </a:xfrm>
        </p:grpSpPr>
        <p:sp>
          <p:nvSpPr>
            <p:cNvPr id="5" name="矩形 4"/>
            <p:cNvSpPr/>
            <p:nvPr/>
          </p:nvSpPr>
          <p:spPr>
            <a:xfrm>
              <a:off x="538082" y="2393571"/>
              <a:ext cx="4555602" cy="24161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 algn="just">
                <a:lnSpc>
                  <a:spcPct val="120000"/>
                </a:lnSpc>
                <a:spcAft>
                  <a:spcPts val="0"/>
                </a:spcAft>
                <a:buFont typeface="Wingdings" panose="05000000000000000000" pitchFamily="2" charset="2"/>
                <a:buChar char="u"/>
              </a:pPr>
              <a:r>
                <a:rPr lang="zh-CN" altLang="zh-CN" kern="100" dirty="0">
                  <a:solidFill>
                    <a:srgbClr val="00B0F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原理</a:t>
              </a:r>
              <a:r>
                <a:rPr lang="zh-CN" altLang="en-US" kern="100" dirty="0"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：</a:t>
              </a:r>
              <a:r>
                <a:rPr lang="zh-CN" altLang="zh-CN" kern="100" dirty="0"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线圈带电时，动静铁心立即吸合，与动铁心固定在一起的静摩擦片与动摩擦片分开，于是动摩擦片连同绳轮在电动机的带动下正常启动运转。当线圈断电时，制动弹簧立即使动静摩擦片之间产生足够大的摩擦力，使电动机断电后立即制动。</a:t>
              </a:r>
              <a:endParaRPr lang="zh-CN" altLang="zh-CN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43561" y="2393571"/>
              <a:ext cx="2724833" cy="2419124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</p:pic>
      </p:grpSp>
      <p:sp>
        <p:nvSpPr>
          <p:cNvPr id="7" name="矩形 6"/>
          <p:cNvSpPr/>
          <p:nvPr/>
        </p:nvSpPr>
        <p:spPr>
          <a:xfrm>
            <a:off x="1935840" y="1947406"/>
            <a:ext cx="7822079" cy="297905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Monotype Corsiva" panose="03010101010201010101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Monotype Corsiva" panose="03010101010201010101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Monotype Corsiva" panose="03010101010201010101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Monotype Corsiva" panose="03010101010201010101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Monotype Corsiva" panose="03010101010201010101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anose="03010101010201010101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anose="03010101010201010101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anose="03010101010201010101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anose="03010101010201010101" pitchFamily="66" charset="0"/>
              </a:defRPr>
            </a:lvl9pPr>
          </a:lstStyle>
          <a:p>
            <a:pPr algn="ctr" eaLnBrk="1" hangingPunct="1">
              <a:defRPr/>
            </a:pPr>
            <a:endParaRPr lang="zh-CN" altLang="en-US">
              <a:solidFill>
                <a:srgbClr val="DDE89A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151740" y="2090227"/>
            <a:ext cx="7822079" cy="29807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Monotype Corsiva" panose="03010101010201010101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Monotype Corsiva" panose="03010101010201010101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Monotype Corsiva" panose="03010101010201010101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Monotype Corsiva" panose="03010101010201010101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Monotype Corsiva" panose="03010101010201010101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anose="03010101010201010101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anose="03010101010201010101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anose="03010101010201010101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anose="03010101010201010101" pitchFamily="66" charset="0"/>
              </a:defRPr>
            </a:lvl9pPr>
          </a:lstStyle>
          <a:p>
            <a:pPr algn="ctr" eaLnBrk="1" hangingPunct="1">
              <a:defRPr/>
            </a:pPr>
            <a:endParaRPr lang="zh-CN" altLang="en-US">
              <a:solidFill>
                <a:srgbClr val="DDE89A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874722" y="2465784"/>
            <a:ext cx="4688672" cy="3415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20000"/>
              </a:lnSpc>
              <a:spcAft>
                <a:spcPts val="0"/>
              </a:spcAft>
              <a:buClr>
                <a:srgbClr val="00B0F0"/>
              </a:buClr>
              <a:buFont typeface="Wingdings" panose="05000000000000000000" pitchFamily="2" charset="2"/>
              <a:buChar char="u"/>
            </a:pPr>
            <a:r>
              <a:rPr lang="zh-CN" altLang="zh-CN" sz="20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用途</a:t>
            </a:r>
            <a:r>
              <a:rPr lang="en-US" altLang="zh-CN" sz="20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:</a:t>
            </a:r>
            <a:r>
              <a:rPr lang="zh-CN" altLang="zh-CN" sz="20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电阻器是具有一定电阻值的电器元件，电流通过它时，在它上面将产生电压降。利用电阻器这一特性，可以控制电动机的起动、制动及调速。</a:t>
            </a:r>
            <a:endParaRPr lang="zh-CN" altLang="zh-CN" sz="2000" kern="100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20000"/>
              </a:lnSpc>
              <a:spcAft>
                <a:spcPts val="0"/>
              </a:spcAft>
              <a:buClr>
                <a:srgbClr val="00B0F0"/>
              </a:buClr>
              <a:buFont typeface="Wingdings" panose="05000000000000000000" pitchFamily="2" charset="2"/>
              <a:buChar char="u"/>
            </a:pPr>
            <a:r>
              <a:rPr lang="zh-CN" altLang="zh-CN" sz="20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构成：电阻器是利用不同的电阻材料，采用冲压、浇铸和绕制等方法制成各种形状的电阻元件，然后再组装而成。或直接制成成品。</a:t>
            </a:r>
            <a:endParaRPr lang="zh-CN" altLang="zh-CN" sz="2000" kern="100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20000"/>
              </a:lnSpc>
              <a:spcAft>
                <a:spcPts val="0"/>
              </a:spcAft>
              <a:buClr>
                <a:srgbClr val="00B0F0"/>
              </a:buClr>
              <a:buFont typeface="Wingdings" panose="05000000000000000000" pitchFamily="2" charset="2"/>
              <a:buChar char="u"/>
            </a:pPr>
            <a:r>
              <a:rPr lang="zh-CN" altLang="zh-CN" sz="20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安装使用方法</a:t>
            </a:r>
            <a:r>
              <a:rPr lang="en-US" altLang="zh-CN" sz="20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:</a:t>
            </a:r>
            <a:endParaRPr lang="zh-CN" altLang="zh-CN" sz="2000" kern="100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664537" y="868540"/>
            <a:ext cx="2205478" cy="916706"/>
            <a:chOff x="140537" y="868540"/>
            <a:chExt cx="2205478" cy="916706"/>
          </a:xfrm>
        </p:grpSpPr>
        <p:sp>
          <p:nvSpPr>
            <p:cNvPr id="3" name="文本框 2"/>
            <p:cNvSpPr txBox="1"/>
            <p:nvPr/>
          </p:nvSpPr>
          <p:spPr>
            <a:xfrm>
              <a:off x="1096335" y="1030700"/>
              <a:ext cx="1249680" cy="5219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kern="100" dirty="0"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电阻器</a:t>
              </a:r>
              <a:endPara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537" y="868540"/>
              <a:ext cx="1233386" cy="916706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/>
          </p:nvSpPr>
          <p:spPr>
            <a:xfrm>
              <a:off x="538082" y="930007"/>
              <a:ext cx="538480" cy="5219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dirty="0">
                  <a:latin typeface="黑体" panose="02010609060101010101" pitchFamily="49" charset="-122"/>
                  <a:ea typeface="黑体" panose="02010609060101010101" pitchFamily="49" charset="-122"/>
                </a:rPr>
                <a:t>1.</a:t>
              </a:r>
              <a:endPara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689848" y="1648254"/>
            <a:ext cx="3602670" cy="4534861"/>
          </a:xfrm>
          <a:prstGeom prst="rect">
            <a:avLst/>
          </a:prstGeom>
          <a:ln w="28575">
            <a:solidFill>
              <a:schemeClr val="accent1"/>
            </a:solidFill>
          </a:ln>
          <a:effectLst/>
        </p:spPr>
      </p:pic>
      <p:sp>
        <p:nvSpPr>
          <p:cNvPr id="8" name="矩形 7"/>
          <p:cNvSpPr/>
          <p:nvPr/>
        </p:nvSpPr>
        <p:spPr>
          <a:xfrm>
            <a:off x="1934544" y="2200274"/>
            <a:ext cx="5040560" cy="90576"/>
          </a:xfrm>
          <a:prstGeom prst="rect">
            <a:avLst/>
          </a:prstGeom>
          <a:solidFill>
            <a:srgbClr val="0070C0">
              <a:alpha val="8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连接符 8"/>
          <p:cNvCxnSpPr/>
          <p:nvPr/>
        </p:nvCxnSpPr>
        <p:spPr>
          <a:xfrm flipV="1">
            <a:off x="3964091" y="5764029"/>
            <a:ext cx="2565119" cy="7115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bldLvl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/>
          <p:cNvSpPr/>
          <p:nvPr/>
        </p:nvSpPr>
        <p:spPr>
          <a:xfrm>
            <a:off x="2333951" y="1947406"/>
            <a:ext cx="7845471" cy="3321554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0" name="组合 9"/>
          <p:cNvGrpSpPr/>
          <p:nvPr/>
        </p:nvGrpSpPr>
        <p:grpSpPr>
          <a:xfrm>
            <a:off x="1664537" y="868540"/>
            <a:ext cx="2916678" cy="916706"/>
            <a:chOff x="140537" y="868540"/>
            <a:chExt cx="2916678" cy="916706"/>
          </a:xfrm>
        </p:grpSpPr>
        <p:sp>
          <p:nvSpPr>
            <p:cNvPr id="3" name="文本框 2"/>
            <p:cNvSpPr txBox="1"/>
            <p:nvPr/>
          </p:nvSpPr>
          <p:spPr>
            <a:xfrm>
              <a:off x="1096335" y="1030700"/>
              <a:ext cx="1960880" cy="5219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kern="100" dirty="0"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频敏变阻器</a:t>
              </a:r>
              <a:endPara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537" y="868540"/>
              <a:ext cx="1233386" cy="916706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/>
          </p:nvSpPr>
          <p:spPr>
            <a:xfrm>
              <a:off x="538082" y="930007"/>
              <a:ext cx="538480" cy="5219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dirty="0">
                  <a:latin typeface="黑体" panose="02010609060101010101" pitchFamily="49" charset="-122"/>
                  <a:ea typeface="黑体" panose="02010609060101010101" pitchFamily="49" charset="-122"/>
                </a:rPr>
                <a:t>2.</a:t>
              </a:r>
              <a:endPara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6" name="矩形 5"/>
          <p:cNvSpPr/>
          <p:nvPr/>
        </p:nvSpPr>
        <p:spPr>
          <a:xfrm>
            <a:off x="2586961" y="2063436"/>
            <a:ext cx="7652592" cy="3046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zh-CN" altLang="zh-CN" sz="2000" kern="1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特点</a:t>
            </a:r>
            <a:r>
              <a:rPr lang="en-US" altLang="zh-CN" sz="20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:</a:t>
            </a:r>
            <a:r>
              <a:rPr lang="zh-CN" altLang="zh-CN" sz="20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其阻值随频率的变化而变化。</a:t>
            </a:r>
            <a:r>
              <a:rPr lang="en-US" altLang="zh-CN" sz="20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            </a:t>
            </a:r>
            <a:endParaRPr lang="en-US" altLang="zh-CN" sz="2000" kern="100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zh-CN" altLang="zh-CN" sz="2000" kern="1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用途</a:t>
            </a:r>
            <a:r>
              <a:rPr lang="en-US" altLang="zh-CN" sz="20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:</a:t>
            </a:r>
            <a:r>
              <a:rPr lang="zh-CN" altLang="zh-CN" sz="20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与电阻器的用途相同</a:t>
            </a:r>
            <a:r>
              <a:rPr lang="zh-CN" altLang="en-US" sz="20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zh-CN" altLang="zh-CN" sz="20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主要用于控制５０Ｈｚ三</a:t>
            </a:r>
            <a:endParaRPr lang="en-US" altLang="zh-CN" sz="2000" kern="100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93980" algn="just">
              <a:lnSpc>
                <a:spcPct val="120000"/>
              </a:lnSpc>
              <a:spcAft>
                <a:spcPts val="0"/>
              </a:spcAft>
            </a:pPr>
            <a:r>
              <a:rPr lang="en-US" altLang="zh-CN" sz="20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     </a:t>
            </a:r>
            <a:r>
              <a:rPr lang="zh-CN" altLang="zh-CN" sz="20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相交流绕线转子异步电动机转子回路作短时起动之用。</a:t>
            </a:r>
            <a:endParaRPr lang="en-US" altLang="zh-CN" sz="2000" kern="100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20000"/>
              </a:lnSpc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zh-CN" altLang="zh-CN" sz="20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此时起动的电动机负载</a:t>
            </a:r>
            <a:r>
              <a:rPr lang="zh-CN" altLang="en-US" sz="20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zh-CN" altLang="zh-CN" sz="20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可分为轻载（如空压机、水泵等）、</a:t>
            </a:r>
            <a:endParaRPr lang="en-US" altLang="zh-CN" sz="2000" kern="100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altLang="zh-CN" sz="20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  </a:t>
            </a:r>
            <a:r>
              <a:rPr lang="zh-CN" altLang="zh-CN" sz="20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中载</a:t>
            </a:r>
            <a:r>
              <a:rPr lang="zh-CN" altLang="en-US" sz="20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zh-CN" altLang="zh-CN" sz="20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重载（如真空泵、带飞轮的电机）和满载四种情况</a:t>
            </a:r>
            <a:r>
              <a:rPr lang="zh-CN" altLang="en-US" sz="20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zh-CN" sz="2000" kern="100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20000"/>
              </a:lnSpc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zh-CN" altLang="zh-CN" sz="20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为了获得最合适的负载起动特性，一般改变绕组匝数的抽头</a:t>
            </a:r>
            <a:endParaRPr lang="en-US" altLang="zh-CN" sz="2000" kern="100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altLang="zh-CN" sz="20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  </a:t>
            </a:r>
            <a:r>
              <a:rPr lang="zh-CN" altLang="zh-CN" sz="20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进行粗调，在调整抽头过程中，连续起动次数及总的起动</a:t>
            </a:r>
            <a:endParaRPr lang="en-US" altLang="zh-CN" sz="2000" kern="100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altLang="zh-CN" sz="20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  </a:t>
            </a:r>
            <a:r>
              <a:rPr lang="zh-CN" altLang="zh-CN" sz="20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时间应符合技术要求，同时要防止电动机及频敏变阻器过热</a:t>
            </a:r>
            <a:r>
              <a:rPr lang="zh-CN" altLang="zh-CN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zh-CN" altLang="zh-CN" kern="100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364" y="4602807"/>
            <a:ext cx="2667000" cy="2095500"/>
          </a:xfrm>
          <a:prstGeom prst="rect">
            <a:avLst/>
          </a:prstGeom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0" hangingPunct="0"/>
            <a:fld id="{9A0DB2DC-4C9A-4742-B13C-FB6460FD3503}" type="slidenum">
              <a:rPr lang="zh-CN" altLang="en-US" dirty="0"/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250882" name="Rectangle 2"/>
          <p:cNvSpPr>
            <a:spLocks noGrp="1"/>
          </p:cNvSpPr>
          <p:nvPr>
            <p:ph type="body" idx="4294967295"/>
          </p:nvPr>
        </p:nvSpPr>
        <p:spPr>
          <a:xfrm>
            <a:off x="2438400" y="1295400"/>
            <a:ext cx="7772400" cy="4724400"/>
          </a:xfrm>
        </p:spPr>
        <p:txBody>
          <a:bodyPr vert="horz" wrap="square" lIns="92075" tIns="46038" rIns="92075" bIns="46038" anchor="t" anchorCtr="0"/>
          <a:lstStyle/>
          <a:p>
            <a:pPr eaLnBrk="1" hangingPunct="1">
              <a:spcBef>
                <a:spcPct val="50000"/>
              </a:spcBef>
              <a:buNone/>
            </a:pPr>
            <a:r>
              <a:rPr lang="zh-CN" altLang="en-US" sz="2600" b="1" dirty="0">
                <a:solidFill>
                  <a:srgbClr val="FF0000"/>
                </a:solidFill>
                <a:latin typeface="楷体_GB2312" pitchFamily="1" charset="-122"/>
                <a:ea typeface="楷体_GB2312" pitchFamily="1" charset="-122"/>
              </a:rPr>
              <a:t>二、电磁式电器</a:t>
            </a:r>
            <a:endParaRPr lang="zh-CN" altLang="en-US" sz="2600" b="1" dirty="0">
              <a:solidFill>
                <a:srgbClr val="FF0000"/>
              </a:solidFill>
              <a:latin typeface="楷体_GB2312" pitchFamily="1" charset="-122"/>
              <a:ea typeface="楷体_GB2312" pitchFamily="1" charset="-122"/>
            </a:endParaRP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zh-CN" sz="2400" b="1">
                <a:latin typeface="楷体_GB2312" pitchFamily="1" charset="-122"/>
                <a:ea typeface="楷体_GB2312" pitchFamily="1" charset="-122"/>
              </a:rPr>
              <a:t>2.</a:t>
            </a:r>
            <a:r>
              <a:rPr lang="zh-CN" altLang="en-US" sz="2400" b="1" dirty="0">
                <a:latin typeface="楷体_GB2312" pitchFamily="1" charset="-122"/>
                <a:ea typeface="楷体_GB2312" pitchFamily="1" charset="-122"/>
              </a:rPr>
              <a:t>短路环</a:t>
            </a:r>
            <a:r>
              <a:rPr lang="en-US" altLang="zh-CN" sz="2400" b="1">
                <a:latin typeface="Times New Roman" panose="02020603050405020304" pitchFamily="18" charset="0"/>
                <a:ea typeface="楷体_GB2312" pitchFamily="1" charset="-122"/>
              </a:rPr>
              <a:t>——</a:t>
            </a:r>
            <a:r>
              <a:rPr lang="zh-CN" altLang="en-US" sz="2400" b="1" dirty="0">
                <a:latin typeface="楷体_GB2312" pitchFamily="1" charset="-122"/>
                <a:ea typeface="楷体_GB2312" pitchFamily="1" charset="-122"/>
              </a:rPr>
              <a:t>减小衔铁吸合时产生的振动和噪音。</a:t>
            </a:r>
            <a:endParaRPr lang="zh-CN" altLang="en-US" sz="2400" b="1" dirty="0">
              <a:latin typeface="楷体_GB2312" pitchFamily="1" charset="-122"/>
              <a:ea typeface="楷体_GB2312" pitchFamily="1" charset="-122"/>
            </a:endParaRPr>
          </a:p>
        </p:txBody>
      </p:sp>
      <p:pic>
        <p:nvPicPr>
          <p:cNvPr id="250883" name="Picture 10"/>
          <p:cNvPicPr>
            <a:picLocks noChangeAspect="1"/>
          </p:cNvPicPr>
          <p:nvPr/>
        </p:nvPicPr>
        <p:blipFill>
          <a:blip r:embed="rId1"/>
          <a:srcRect r="5455"/>
          <a:stretch>
            <a:fillRect/>
          </a:stretch>
        </p:blipFill>
        <p:spPr>
          <a:xfrm>
            <a:off x="3200400" y="2362200"/>
            <a:ext cx="6553200" cy="3413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0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08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250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0882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0" hangingPunct="0"/>
            <a:fld id="{9A0DB2DC-4C9A-4742-B13C-FB6460FD3503}" type="slidenum">
              <a:rPr lang="zh-CN" altLang="en-US" dirty="0"/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289794" name="Rectangle 2"/>
          <p:cNvSpPr>
            <a:spLocks noGrp="1"/>
          </p:cNvSpPr>
          <p:nvPr>
            <p:ph type="body" idx="4294967295"/>
          </p:nvPr>
        </p:nvSpPr>
        <p:spPr>
          <a:xfrm>
            <a:off x="2279650" y="1484313"/>
            <a:ext cx="7772400" cy="4114800"/>
          </a:xfrm>
        </p:spPr>
        <p:txBody>
          <a:bodyPr vert="horz" wrap="square" lIns="92075" tIns="46038" rIns="92075" bIns="46038" anchor="t" anchorCtr="0"/>
          <a:lstStyle/>
          <a:p>
            <a:pPr eaLnBrk="1" hangingPunct="1">
              <a:buClr>
                <a:srgbClr val="FF00FF"/>
              </a:buClr>
              <a:buFont typeface="Wingdings" panose="05000000000000000000" pitchFamily="2" charset="2"/>
              <a:buChar char="v"/>
            </a:pPr>
            <a:r>
              <a:rPr lang="zh-CN" altLang="en-US" sz="2400" b="1" dirty="0">
                <a:latin typeface="楷体_GB2312" pitchFamily="1" charset="-122"/>
                <a:ea typeface="楷体_GB2312" pitchFamily="1" charset="-122"/>
              </a:rPr>
              <a:t>作用：短路和严重过载保护</a:t>
            </a:r>
            <a:endParaRPr lang="zh-CN" altLang="en-US" sz="2400" b="1" dirty="0">
              <a:latin typeface="楷体_GB2312" pitchFamily="1" charset="-122"/>
              <a:ea typeface="楷体_GB2312" pitchFamily="1" charset="-122"/>
            </a:endParaRPr>
          </a:p>
          <a:p>
            <a:pPr eaLnBrk="1" hangingPunct="1">
              <a:buClr>
                <a:srgbClr val="FF00FF"/>
              </a:buClr>
              <a:buFont typeface="Wingdings" panose="05000000000000000000" pitchFamily="2" charset="2"/>
              <a:buChar char="v"/>
            </a:pPr>
            <a:r>
              <a:rPr lang="zh-CN" altLang="en-US" sz="2400" b="1" dirty="0">
                <a:latin typeface="楷体_GB2312" pitchFamily="1" charset="-122"/>
                <a:ea typeface="楷体_GB2312" pitchFamily="1" charset="-122"/>
              </a:rPr>
              <a:t>应用：串接于被保护电路的首端</a:t>
            </a:r>
            <a:endParaRPr lang="zh-CN" altLang="en-US" sz="2400" b="1" dirty="0">
              <a:latin typeface="楷体_GB2312" pitchFamily="1" charset="-122"/>
              <a:ea typeface="楷体_GB2312" pitchFamily="1" charset="-122"/>
            </a:endParaRPr>
          </a:p>
          <a:p>
            <a:pPr eaLnBrk="1" hangingPunct="1">
              <a:buClr>
                <a:srgbClr val="FF00FF"/>
              </a:buClr>
              <a:buFont typeface="Wingdings" panose="05000000000000000000" pitchFamily="2" charset="2"/>
              <a:buChar char="v"/>
            </a:pPr>
            <a:r>
              <a:rPr lang="zh-CN" altLang="en-US" sz="2400" b="1" dirty="0">
                <a:latin typeface="楷体_GB2312" pitchFamily="1" charset="-122"/>
                <a:ea typeface="楷体_GB2312" pitchFamily="1" charset="-122"/>
              </a:rPr>
              <a:t>优点：结构简单，维护方便，价格便宜，体小量轻</a:t>
            </a:r>
            <a:endParaRPr lang="zh-CN" altLang="en-US" sz="2400" b="1" dirty="0">
              <a:latin typeface="楷体_GB2312" pitchFamily="1" charset="-122"/>
              <a:ea typeface="楷体_GB2312" pitchFamily="1" charset="-122"/>
            </a:endParaRPr>
          </a:p>
          <a:p>
            <a:pPr eaLnBrk="1" hangingPunct="1">
              <a:buClr>
                <a:srgbClr val="FF00FF"/>
              </a:buClr>
              <a:buFont typeface="Wingdings" panose="05000000000000000000" pitchFamily="2" charset="2"/>
              <a:buChar char="v"/>
            </a:pPr>
            <a:r>
              <a:rPr lang="zh-CN" altLang="en-US" sz="2400" b="1" dirty="0">
                <a:latin typeface="楷体_GB2312" pitchFamily="1" charset="-122"/>
                <a:ea typeface="楷体_GB2312" pitchFamily="1" charset="-122"/>
              </a:rPr>
              <a:t>分类：</a:t>
            </a:r>
            <a:endParaRPr lang="zh-CN" altLang="en-US" sz="2400" b="1" dirty="0">
              <a:latin typeface="楷体_GB2312" pitchFamily="1" charset="-122"/>
              <a:ea typeface="楷体_GB2312" pitchFamily="1" charset="-122"/>
            </a:endParaRPr>
          </a:p>
          <a:p>
            <a:pPr eaLnBrk="1" hangingPunct="1">
              <a:buClr>
                <a:srgbClr val="FF00FF"/>
              </a:buClr>
              <a:buFont typeface="Wingdings" panose="05000000000000000000" pitchFamily="2" charset="2"/>
              <a:buNone/>
            </a:pPr>
            <a:r>
              <a:rPr lang="zh-CN" altLang="en-US" b="1" dirty="0">
                <a:latin typeface="楷体_GB2312" pitchFamily="1" charset="-122"/>
                <a:ea typeface="楷体_GB2312" pitchFamily="1" charset="-122"/>
              </a:rPr>
              <a:t>         </a:t>
            </a:r>
            <a:endParaRPr lang="zh-CN" altLang="en-US" b="1" dirty="0">
              <a:latin typeface="楷体_GB2312" pitchFamily="1" charset="-122"/>
              <a:ea typeface="楷体_GB2312" pitchFamily="1" charset="-122"/>
            </a:endParaRPr>
          </a:p>
          <a:p>
            <a:pPr eaLnBrk="1" hangingPunct="1">
              <a:buClr>
                <a:srgbClr val="FF00FF"/>
              </a:buClr>
              <a:buFont typeface="Wingdings" panose="05000000000000000000" pitchFamily="2" charset="2"/>
              <a:buNone/>
            </a:pPr>
            <a:r>
              <a:rPr lang="zh-CN" altLang="en-US" b="1" dirty="0">
                <a:latin typeface="楷体_GB2312" pitchFamily="1" charset="-122"/>
                <a:ea typeface="楷体_GB2312" pitchFamily="1" charset="-122"/>
              </a:rPr>
              <a:t>        </a:t>
            </a:r>
            <a:endParaRPr lang="zh-CN" altLang="en-US" b="1" dirty="0">
              <a:latin typeface="楷体_GB2312" pitchFamily="1" charset="-122"/>
              <a:ea typeface="楷体_GB2312" pitchFamily="1" charset="-122"/>
            </a:endParaRPr>
          </a:p>
          <a:p>
            <a:pPr eaLnBrk="1" hangingPunct="1">
              <a:buClr>
                <a:srgbClr val="FF00FF"/>
              </a:buClr>
              <a:buFont typeface="Wingdings" panose="05000000000000000000" pitchFamily="2" charset="2"/>
              <a:buNone/>
            </a:pPr>
            <a:r>
              <a:rPr lang="zh-CN" altLang="en-US" b="1" dirty="0">
                <a:latin typeface="楷体_GB2312" pitchFamily="1" charset="-122"/>
                <a:ea typeface="楷体_GB2312" pitchFamily="1" charset="-122"/>
              </a:rPr>
              <a:t>        </a:t>
            </a:r>
            <a:endParaRPr lang="zh-CN" altLang="en-US" b="1" dirty="0">
              <a:latin typeface="楷体_GB2312" pitchFamily="1" charset="-122"/>
              <a:ea typeface="楷体_GB2312" pitchFamily="1" charset="-122"/>
            </a:endParaRPr>
          </a:p>
          <a:p>
            <a:pPr eaLnBrk="1" hangingPunct="1">
              <a:buClr>
                <a:srgbClr val="FF00FF"/>
              </a:buClr>
              <a:buFont typeface="Wingdings" panose="05000000000000000000" pitchFamily="2" charset="2"/>
              <a:buNone/>
            </a:pPr>
            <a:r>
              <a:rPr lang="zh-CN" altLang="en-US" b="1" dirty="0">
                <a:latin typeface="楷体_GB2312" pitchFamily="1" charset="-122"/>
                <a:ea typeface="楷体_GB2312" pitchFamily="1" charset="-122"/>
              </a:rPr>
              <a:t>         </a:t>
            </a:r>
            <a:endParaRPr lang="zh-CN" altLang="en-US" b="1" dirty="0">
              <a:latin typeface="楷体_GB2312" pitchFamily="1" charset="-122"/>
              <a:ea typeface="楷体_GB2312" pitchFamily="1" charset="-122"/>
            </a:endParaRPr>
          </a:p>
          <a:p>
            <a:pPr eaLnBrk="1" hangingPunct="1">
              <a:buClr>
                <a:srgbClr val="FF00FF"/>
              </a:buClr>
              <a:buFont typeface="Wingdings" panose="05000000000000000000" pitchFamily="2" charset="2"/>
              <a:buNone/>
            </a:pPr>
            <a:r>
              <a:rPr lang="zh-CN" altLang="en-US" b="1" dirty="0">
                <a:latin typeface="楷体_GB2312" pitchFamily="1" charset="-122"/>
                <a:ea typeface="楷体_GB2312" pitchFamily="1" charset="-122"/>
              </a:rPr>
              <a:t>         </a:t>
            </a:r>
            <a:endParaRPr lang="zh-CN" altLang="en-US" b="1" dirty="0">
              <a:latin typeface="楷体_GB2312" pitchFamily="1" charset="-122"/>
              <a:ea typeface="楷体_GB2312" pitchFamily="1" charset="-122"/>
            </a:endParaRPr>
          </a:p>
        </p:txBody>
      </p:sp>
      <p:sp>
        <p:nvSpPr>
          <p:cNvPr id="289795" name="Rectangle 3"/>
          <p:cNvSpPr>
            <a:spLocks noGrp="1"/>
          </p:cNvSpPr>
          <p:nvPr>
            <p:ph type="title" idx="4294967295"/>
          </p:nvPr>
        </p:nvSpPr>
        <p:spPr>
          <a:xfrm>
            <a:off x="2209800" y="609600"/>
            <a:ext cx="7772400" cy="731838"/>
          </a:xfrm>
        </p:spPr>
        <p:txBody>
          <a:bodyPr vert="horz" wrap="square" lIns="92075" tIns="46038" rIns="92075" bIns="46038" anchor="ctr" anchorCtr="0"/>
          <a:lstStyle/>
          <a:p>
            <a:pPr eaLnBrk="1" hangingPunct="1"/>
            <a:r>
              <a:rPr lang="zh-CN" altLang="en-US" b="1" dirty="0">
                <a:solidFill>
                  <a:schemeClr val="accent4"/>
                </a:solidFill>
                <a:latin typeface="隶书" panose="02010509060101010101" pitchFamily="49" charset="-122"/>
              </a:rPr>
              <a:t>第五节  熔断器</a:t>
            </a:r>
            <a:endParaRPr lang="zh-CN" altLang="en-US" b="1" dirty="0">
              <a:solidFill>
                <a:schemeClr val="accent4"/>
              </a:solidFill>
              <a:latin typeface="隶书" panose="02010509060101010101" pitchFamily="49" charset="-122"/>
            </a:endParaRPr>
          </a:p>
        </p:txBody>
      </p:sp>
      <p:grpSp>
        <p:nvGrpSpPr>
          <p:cNvPr id="289796" name="组合 289795"/>
          <p:cNvGrpSpPr/>
          <p:nvPr/>
        </p:nvGrpSpPr>
        <p:grpSpPr>
          <a:xfrm>
            <a:off x="3505200" y="2908300"/>
            <a:ext cx="2514600" cy="2578100"/>
            <a:chOff x="0" y="0"/>
            <a:chExt cx="1584" cy="1624"/>
          </a:xfrm>
        </p:grpSpPr>
        <p:sp>
          <p:nvSpPr>
            <p:cNvPr id="289797" name="Rectangle 4">
              <a:hlinkClick r:id="" action="ppaction://noaction"/>
            </p:cNvPr>
            <p:cNvSpPr/>
            <p:nvPr/>
          </p:nvSpPr>
          <p:spPr>
            <a:xfrm>
              <a:off x="0" y="0"/>
              <a:ext cx="1056" cy="19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 anchorCtr="0"/>
            <a:lstStyle/>
            <a:p>
              <a:pPr eaLnBrk="1" hangingPunct="1"/>
              <a:r>
                <a:rPr lang="zh-CN" altLang="en-US" sz="2400" b="1" dirty="0">
                  <a:solidFill>
                    <a:schemeClr val="accent4"/>
                  </a:solidFill>
                  <a:latin typeface="楷体_GB2312" pitchFamily="1" charset="-122"/>
                  <a:ea typeface="楷体_GB2312" pitchFamily="1" charset="-122"/>
                </a:rPr>
                <a:t>瓷插式</a:t>
              </a:r>
              <a:r>
                <a:rPr lang="en-US" altLang="zh-CN" sz="2400" b="1" dirty="0">
                  <a:solidFill>
                    <a:schemeClr val="accent4"/>
                  </a:solidFill>
                  <a:latin typeface="楷体_GB2312" pitchFamily="1" charset="-122"/>
                  <a:ea typeface="楷体_GB2312" pitchFamily="1" charset="-122"/>
                </a:rPr>
                <a:t>RC</a:t>
              </a:r>
              <a:endParaRPr lang="en-US" altLang="zh-CN" sz="2400" b="1" dirty="0">
                <a:solidFill>
                  <a:schemeClr val="accent4"/>
                </a:solidFill>
                <a:latin typeface="楷体_GB2312" pitchFamily="1" charset="-122"/>
                <a:ea typeface="楷体_GB2312" pitchFamily="1" charset="-122"/>
              </a:endParaRPr>
            </a:p>
          </p:txBody>
        </p:sp>
        <p:sp>
          <p:nvSpPr>
            <p:cNvPr id="289798" name="Rectangle 5">
              <a:hlinkClick r:id="" action="ppaction://noaction"/>
            </p:cNvPr>
            <p:cNvSpPr/>
            <p:nvPr/>
          </p:nvSpPr>
          <p:spPr>
            <a:xfrm>
              <a:off x="0" y="280"/>
              <a:ext cx="1056" cy="19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 anchorCtr="0"/>
            <a:lstStyle/>
            <a:p>
              <a:pPr eaLnBrk="1" hangingPunct="1"/>
              <a:r>
                <a:rPr lang="zh-CN" altLang="en-US" sz="2400" b="1" dirty="0">
                  <a:solidFill>
                    <a:schemeClr val="accent4"/>
                  </a:solidFill>
                  <a:latin typeface="楷体_GB2312" pitchFamily="1" charset="-122"/>
                  <a:ea typeface="楷体_GB2312" pitchFamily="1" charset="-122"/>
                </a:rPr>
                <a:t>螺旋式</a:t>
              </a:r>
              <a:r>
                <a:rPr lang="en-US" altLang="zh-CN" sz="2400" b="1" dirty="0">
                  <a:solidFill>
                    <a:schemeClr val="accent4"/>
                  </a:solidFill>
                  <a:latin typeface="楷体_GB2312" pitchFamily="1" charset="-122"/>
                  <a:ea typeface="楷体_GB2312" pitchFamily="1" charset="-122"/>
                </a:rPr>
                <a:t>RL</a:t>
              </a:r>
              <a:endParaRPr lang="en-US" altLang="zh-CN" sz="2400" b="1" dirty="0">
                <a:solidFill>
                  <a:schemeClr val="accent4"/>
                </a:solidFill>
                <a:latin typeface="楷体_GB2312" pitchFamily="1" charset="-122"/>
                <a:ea typeface="楷体_GB2312" pitchFamily="1" charset="-122"/>
              </a:endParaRPr>
            </a:p>
          </p:txBody>
        </p:sp>
        <p:sp>
          <p:nvSpPr>
            <p:cNvPr id="289799" name="Rectangle 6">
              <a:hlinkClick r:id="" action="ppaction://noaction"/>
            </p:cNvPr>
            <p:cNvSpPr/>
            <p:nvPr/>
          </p:nvSpPr>
          <p:spPr>
            <a:xfrm>
              <a:off x="0" y="568"/>
              <a:ext cx="1152" cy="19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 anchorCtr="0"/>
            <a:lstStyle/>
            <a:p>
              <a:pPr eaLnBrk="1" hangingPunct="1"/>
              <a:r>
                <a:rPr lang="zh-CN" altLang="en-US" sz="2400" b="1" dirty="0">
                  <a:solidFill>
                    <a:schemeClr val="accent4"/>
                  </a:solidFill>
                  <a:latin typeface="楷体_GB2312" pitchFamily="1" charset="-122"/>
                  <a:ea typeface="楷体_GB2312" pitchFamily="1" charset="-122"/>
                </a:rPr>
                <a:t>有填料式</a:t>
              </a:r>
              <a:r>
                <a:rPr lang="en-US" altLang="zh-CN" sz="2400" b="1" dirty="0">
                  <a:solidFill>
                    <a:schemeClr val="accent4"/>
                  </a:solidFill>
                  <a:latin typeface="楷体_GB2312" pitchFamily="1" charset="-122"/>
                  <a:ea typeface="楷体_GB2312" pitchFamily="1" charset="-122"/>
                </a:rPr>
                <a:t>RT</a:t>
              </a:r>
              <a:endParaRPr lang="en-US" altLang="zh-CN" sz="2400" b="1" dirty="0">
                <a:solidFill>
                  <a:schemeClr val="accent4"/>
                </a:solidFill>
                <a:latin typeface="楷体_GB2312" pitchFamily="1" charset="-122"/>
                <a:ea typeface="楷体_GB2312" pitchFamily="1" charset="-122"/>
              </a:endParaRPr>
            </a:p>
          </p:txBody>
        </p:sp>
        <p:sp>
          <p:nvSpPr>
            <p:cNvPr id="289800" name="Rectangle 7">
              <a:hlinkClick r:id="" action="ppaction://noaction"/>
            </p:cNvPr>
            <p:cNvSpPr/>
            <p:nvPr/>
          </p:nvSpPr>
          <p:spPr>
            <a:xfrm>
              <a:off x="0" y="856"/>
              <a:ext cx="1584" cy="19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 anchorCtr="0"/>
            <a:lstStyle/>
            <a:p>
              <a:pPr eaLnBrk="1" hangingPunct="1"/>
              <a:r>
                <a:rPr lang="zh-CN" altLang="en-US" sz="2400" b="1" dirty="0">
                  <a:solidFill>
                    <a:schemeClr val="accent4"/>
                  </a:solidFill>
                  <a:latin typeface="楷体_GB2312" pitchFamily="1" charset="-122"/>
                  <a:ea typeface="楷体_GB2312" pitchFamily="1" charset="-122"/>
                </a:rPr>
                <a:t>无填料密封式</a:t>
              </a:r>
              <a:r>
                <a:rPr lang="en-US" altLang="zh-CN" sz="2400" b="1" dirty="0">
                  <a:solidFill>
                    <a:schemeClr val="accent4"/>
                  </a:solidFill>
                  <a:latin typeface="楷体_GB2312" pitchFamily="1" charset="-122"/>
                  <a:ea typeface="楷体_GB2312" pitchFamily="1" charset="-122"/>
                </a:rPr>
                <a:t>RM</a:t>
              </a:r>
              <a:endParaRPr lang="en-US" altLang="zh-CN" sz="2400" b="1" dirty="0">
                <a:solidFill>
                  <a:schemeClr val="accent4"/>
                </a:solidFill>
                <a:latin typeface="楷体_GB2312" pitchFamily="1" charset="-122"/>
                <a:ea typeface="楷体_GB2312" pitchFamily="1" charset="-122"/>
              </a:endParaRPr>
            </a:p>
          </p:txBody>
        </p:sp>
        <p:sp>
          <p:nvSpPr>
            <p:cNvPr id="289801" name="Rectangle 8">
              <a:hlinkClick r:id="" action="ppaction://noaction"/>
            </p:cNvPr>
            <p:cNvSpPr/>
            <p:nvPr/>
          </p:nvSpPr>
          <p:spPr>
            <a:xfrm>
              <a:off x="0" y="1144"/>
              <a:ext cx="1584" cy="19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 anchorCtr="0"/>
            <a:lstStyle/>
            <a:p>
              <a:pPr eaLnBrk="1" hangingPunct="1"/>
              <a:r>
                <a:rPr lang="zh-CN" altLang="en-US" sz="2400" b="1" dirty="0">
                  <a:solidFill>
                    <a:schemeClr val="accent4"/>
                  </a:solidFill>
                  <a:latin typeface="楷体_GB2312" pitchFamily="1" charset="-122"/>
                  <a:ea typeface="楷体_GB2312" pitchFamily="1" charset="-122"/>
                </a:rPr>
                <a:t>快速熔断器</a:t>
              </a:r>
              <a:r>
                <a:rPr lang="en-US" altLang="zh-CN" sz="2400" b="1" dirty="0">
                  <a:solidFill>
                    <a:schemeClr val="accent4"/>
                  </a:solidFill>
                  <a:latin typeface="楷体_GB2312" pitchFamily="1" charset="-122"/>
                  <a:ea typeface="楷体_GB2312" pitchFamily="1" charset="-122"/>
                </a:rPr>
                <a:t>RS</a:t>
              </a:r>
              <a:endParaRPr lang="en-US" altLang="zh-CN" sz="2400" b="1" dirty="0">
                <a:solidFill>
                  <a:schemeClr val="accent4"/>
                </a:solidFill>
                <a:latin typeface="楷体_GB2312" pitchFamily="1" charset="-122"/>
                <a:ea typeface="楷体_GB2312" pitchFamily="1" charset="-122"/>
              </a:endParaRPr>
            </a:p>
          </p:txBody>
        </p:sp>
        <p:sp>
          <p:nvSpPr>
            <p:cNvPr id="289802" name="Rectangle 9">
              <a:hlinkClick r:id="" action="ppaction://noaction"/>
            </p:cNvPr>
            <p:cNvSpPr/>
            <p:nvPr/>
          </p:nvSpPr>
          <p:spPr>
            <a:xfrm>
              <a:off x="0" y="1432"/>
              <a:ext cx="1584" cy="19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 anchorCtr="0"/>
            <a:lstStyle/>
            <a:p>
              <a:pPr eaLnBrk="1" hangingPunct="1"/>
              <a:r>
                <a:rPr lang="zh-CN" altLang="en-US" sz="2400" b="1" dirty="0">
                  <a:solidFill>
                    <a:schemeClr val="accent4"/>
                  </a:solidFill>
                  <a:latin typeface="楷体_GB2312" pitchFamily="1" charset="-122"/>
                  <a:ea typeface="楷体_GB2312" pitchFamily="1" charset="-122"/>
                </a:rPr>
                <a:t>自恢复熔断器</a:t>
              </a:r>
              <a:endParaRPr lang="zh-CN" altLang="en-US" sz="2400" b="1" dirty="0">
                <a:solidFill>
                  <a:schemeClr val="accent4"/>
                </a:solidFill>
                <a:latin typeface="楷体_GB2312" pitchFamily="1" charset="-122"/>
                <a:ea typeface="楷体_GB2312" pitchFamily="1" charset="-122"/>
              </a:endParaRPr>
            </a:p>
          </p:txBody>
        </p:sp>
      </p:grpSp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9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9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9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97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89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9794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0" hangingPunct="0"/>
            <a:fld id="{9A0DB2DC-4C9A-4742-B13C-FB6460FD3503}" type="slidenum">
              <a:rPr lang="zh-CN" altLang="en-US" dirty="0"/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  <p:pic>
        <p:nvPicPr>
          <p:cNvPr id="290818" name="Picture 2" descr="插入式熔断器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43200" y="1752600"/>
            <a:ext cx="2195513" cy="2971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0819" name="Picture 3" descr="瓷插式熔断器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752600"/>
            <a:ext cx="2895600" cy="2895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0820" name="Rectangle 4"/>
          <p:cNvSpPr/>
          <p:nvPr/>
        </p:nvSpPr>
        <p:spPr>
          <a:xfrm>
            <a:off x="3216275" y="5138420"/>
            <a:ext cx="4419600" cy="36893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ctr" anchorCtr="0">
            <a:spAutoFit/>
          </a:bodyPr>
          <a:lstStyle/>
          <a:p>
            <a:pPr algn="ctr" eaLnBrk="1" hangingPunct="1"/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瓷插式熔断器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90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290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290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0820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0" hangingPunct="0"/>
            <a:fld id="{9A0DB2DC-4C9A-4742-B13C-FB6460FD3503}" type="slidenum">
              <a:rPr lang="zh-CN" altLang="en-US" dirty="0"/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  <p:pic>
        <p:nvPicPr>
          <p:cNvPr id="291842" name="Picture 1026" descr="螺旋式熔断体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43600" y="1905000"/>
            <a:ext cx="2057400" cy="1314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1843" name="Picture 1027" descr="螺旋式熔断器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2667000"/>
            <a:ext cx="2286000" cy="1460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1844" name="Picture 1028" descr="螺旋式熔断体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3886200"/>
            <a:ext cx="2057400" cy="13144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1845" name="Rectangle 1029"/>
          <p:cNvSpPr/>
          <p:nvPr/>
        </p:nvSpPr>
        <p:spPr>
          <a:xfrm>
            <a:off x="3216275" y="5371783"/>
            <a:ext cx="4419600" cy="36893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ctr" anchorCtr="0">
            <a:spAutoFit/>
          </a:bodyPr>
          <a:lstStyle/>
          <a:p>
            <a:pPr algn="ctr" eaLnBrk="1" hangingPunct="1"/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螺旋式熔断器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91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291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1000"/>
                                        <p:tgtEl>
                                          <p:spTgt spid="291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1000"/>
                                        <p:tgtEl>
                                          <p:spTgt spid="291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1845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0" hangingPunct="0"/>
            <a:fld id="{9A0DB2DC-4C9A-4742-B13C-FB6460FD3503}" type="slidenum">
              <a:rPr lang="zh-CN" altLang="en-US" dirty="0"/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  <p:pic>
        <p:nvPicPr>
          <p:cNvPr id="292866" name="Picture 2" descr="RT0有填料封闭管式熔断器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05400" y="1905000"/>
            <a:ext cx="4800600" cy="31924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2867" name="Picture 3"/>
          <p:cNvPicPr>
            <a:picLocks noChangeAspect="1"/>
          </p:cNvPicPr>
          <p:nvPr/>
        </p:nvPicPr>
        <p:blipFill>
          <a:blip r:embed="rId2"/>
          <a:srcRect t="9276" r="61464" b="11884"/>
          <a:stretch>
            <a:fillRect/>
          </a:stretch>
        </p:blipFill>
        <p:spPr>
          <a:xfrm>
            <a:off x="2711450" y="1844675"/>
            <a:ext cx="2352675" cy="3200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2868" name="Rectangle 4"/>
          <p:cNvSpPr/>
          <p:nvPr/>
        </p:nvSpPr>
        <p:spPr>
          <a:xfrm>
            <a:off x="3505200" y="5301933"/>
            <a:ext cx="4419600" cy="36893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ctr" anchorCtr="0">
            <a:spAutoFit/>
          </a:bodyPr>
          <a:lstStyle/>
          <a:p>
            <a:pPr algn="ctr" eaLnBrk="1" hangingPunct="1"/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有填料式熔断器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92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292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292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2868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0" hangingPunct="0"/>
            <a:fld id="{9A0DB2DC-4C9A-4742-B13C-FB6460FD3503}" type="slidenum">
              <a:rPr lang="zh-CN" altLang="en-US" dirty="0"/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293890" name="Rectangle 2"/>
          <p:cNvSpPr/>
          <p:nvPr/>
        </p:nvSpPr>
        <p:spPr>
          <a:xfrm>
            <a:off x="4038600" y="5301933"/>
            <a:ext cx="4419600" cy="36893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ctr" anchorCtr="0">
            <a:spAutoFit/>
          </a:bodyPr>
          <a:lstStyle/>
          <a:p>
            <a:pPr algn="ctr" eaLnBrk="1" hangingPunct="1"/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无填料密封式熔断器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93891" name="Picture 3" descr="无填料封闭管式熔断器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19400" y="1371600"/>
            <a:ext cx="6781800" cy="37623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93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293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3890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0" hangingPunct="0"/>
            <a:fld id="{9A0DB2DC-4C9A-4742-B13C-FB6460FD3503}" type="slidenum">
              <a:rPr lang="zh-CN" altLang="en-US" dirty="0"/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  <p:pic>
        <p:nvPicPr>
          <p:cNvPr id="294914" name="Picture 2" descr="快速熔断器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88163" y="3500438"/>
            <a:ext cx="2895600" cy="18240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4915" name="Picture 3" descr="快速熔断器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3113" y="1484313"/>
            <a:ext cx="1784350" cy="2209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4916" name="Picture 4" descr="地铁专用快速熔断体"/>
          <p:cNvPicPr>
            <a:picLocks noChangeAspect="1"/>
          </p:cNvPicPr>
          <p:nvPr/>
        </p:nvPicPr>
        <p:blipFill>
          <a:blip r:embed="rId3"/>
          <a:srcRect l="35030" t="20912" r="31723" b="20000"/>
          <a:stretch>
            <a:fillRect/>
          </a:stretch>
        </p:blipFill>
        <p:spPr>
          <a:xfrm>
            <a:off x="2566988" y="2565400"/>
            <a:ext cx="2209800" cy="26114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4917" name="Rectangle 5"/>
          <p:cNvSpPr/>
          <p:nvPr/>
        </p:nvSpPr>
        <p:spPr>
          <a:xfrm>
            <a:off x="3505200" y="5301933"/>
            <a:ext cx="4419600" cy="36893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ctr" anchorCtr="0">
            <a:spAutoFit/>
          </a:bodyPr>
          <a:lstStyle/>
          <a:p>
            <a:pPr algn="ctr" eaLnBrk="1" hangingPunct="1"/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快速熔断器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94918" name="Picture 6" descr="快速熔断器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9600" y="1700213"/>
            <a:ext cx="2057400" cy="1314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94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294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294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294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1000"/>
                                        <p:tgtEl>
                                          <p:spTgt spid="294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4917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0" hangingPunct="0"/>
            <a:fld id="{9A0DB2DC-4C9A-4742-B13C-FB6460FD3503}" type="slidenum">
              <a:rPr lang="zh-CN" altLang="en-US" dirty="0"/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  <p:pic>
        <p:nvPicPr>
          <p:cNvPr id="295938" name="Picture 2" descr="自恢复熔断器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6000" y="981075"/>
            <a:ext cx="2514600" cy="18875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5939" name="Picture 3" descr="自恢复熔断器2"/>
          <p:cNvPicPr>
            <a:picLocks noChangeAspect="1"/>
          </p:cNvPicPr>
          <p:nvPr/>
        </p:nvPicPr>
        <p:blipFill>
          <a:blip r:embed="rId2"/>
          <a:srcRect l="19751" t="6332" r="19751" b="33205"/>
          <a:stretch>
            <a:fillRect/>
          </a:stretch>
        </p:blipFill>
        <p:spPr>
          <a:xfrm>
            <a:off x="6167438" y="2997200"/>
            <a:ext cx="2403475" cy="2438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5940" name="Picture 4" descr="自恢复熔断器3"/>
          <p:cNvPicPr>
            <a:picLocks noChangeAspect="1"/>
          </p:cNvPicPr>
          <p:nvPr/>
        </p:nvPicPr>
        <p:blipFill>
          <a:blip r:embed="rId3"/>
          <a:srcRect l="2127" t="25175" r="61702" b="10210"/>
          <a:stretch>
            <a:fillRect/>
          </a:stretch>
        </p:blipFill>
        <p:spPr>
          <a:xfrm>
            <a:off x="3216275" y="1773238"/>
            <a:ext cx="2590800" cy="2933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5941" name="Rectangle 5"/>
          <p:cNvSpPr/>
          <p:nvPr/>
        </p:nvSpPr>
        <p:spPr>
          <a:xfrm>
            <a:off x="2855913" y="5354320"/>
            <a:ext cx="4419600" cy="36893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ctr" anchorCtr="0">
            <a:spAutoFit/>
          </a:bodyPr>
          <a:lstStyle/>
          <a:p>
            <a:pPr algn="ctr" eaLnBrk="1" hangingPunct="1"/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自恢复熔断器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95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295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1000"/>
                                        <p:tgtEl>
                                          <p:spTgt spid="295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1000"/>
                                        <p:tgtEl>
                                          <p:spTgt spid="295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5941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0" hangingPunct="0"/>
            <a:fld id="{9A0DB2DC-4C9A-4742-B13C-FB6460FD3503}" type="slidenum">
              <a:rPr lang="zh-CN" altLang="en-US" dirty="0"/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296962" name="Rectangle 2"/>
          <p:cNvSpPr>
            <a:spLocks noGrp="1"/>
          </p:cNvSpPr>
          <p:nvPr>
            <p:ph type="body" idx="4294967295"/>
          </p:nvPr>
        </p:nvSpPr>
        <p:spPr>
          <a:xfrm>
            <a:off x="2209800" y="1700213"/>
            <a:ext cx="7772400" cy="3168650"/>
          </a:xfrm>
        </p:spPr>
        <p:txBody>
          <a:bodyPr vert="horz" wrap="square" lIns="92075" tIns="46038" rIns="92075" bIns="46038" anchor="t" anchorCtr="0"/>
          <a:lstStyle/>
          <a:p>
            <a:pPr eaLnBrk="1" hangingPunct="1">
              <a:lnSpc>
                <a:spcPct val="120000"/>
              </a:lnSpc>
              <a:buClr>
                <a:srgbClr val="FF00FF"/>
              </a:buClr>
              <a:buFont typeface="Wingdings" panose="05000000000000000000" pitchFamily="2" charset="2"/>
              <a:buChar char="v"/>
            </a:pPr>
            <a:r>
              <a:rPr lang="zh-CN" altLang="en-US" sz="2400" b="1" dirty="0">
                <a:latin typeface="楷体_GB2312" pitchFamily="1" charset="-122"/>
                <a:ea typeface="楷体_GB2312" pitchFamily="1" charset="-122"/>
              </a:rPr>
              <a:t>作用：发送控制命令或信号的电器 </a:t>
            </a:r>
            <a:endParaRPr lang="zh-CN" altLang="en-US" sz="2400" b="1" dirty="0">
              <a:latin typeface="楷体_GB2312" pitchFamily="1" charset="-122"/>
              <a:ea typeface="楷体_GB2312" pitchFamily="1" charset="-122"/>
            </a:endParaRPr>
          </a:p>
          <a:p>
            <a:pPr eaLnBrk="1" hangingPunct="1">
              <a:lnSpc>
                <a:spcPct val="120000"/>
              </a:lnSpc>
              <a:buClr>
                <a:srgbClr val="FF00FF"/>
              </a:buClr>
              <a:buFont typeface="Wingdings" panose="05000000000000000000" pitchFamily="2" charset="2"/>
              <a:buChar char="v"/>
            </a:pPr>
            <a:r>
              <a:rPr lang="zh-CN" altLang="en-US" sz="2400" b="1" dirty="0">
                <a:latin typeface="楷体_GB2312" pitchFamily="1" charset="-122"/>
                <a:ea typeface="楷体_GB2312" pitchFamily="1" charset="-122"/>
              </a:rPr>
              <a:t>分类：控制按钮</a:t>
            </a:r>
            <a:endParaRPr lang="zh-CN" altLang="en-US" sz="2400" b="1" dirty="0">
              <a:latin typeface="楷体_GB2312" pitchFamily="1" charset="-122"/>
              <a:ea typeface="楷体_GB2312" pitchFamily="1" charset="-122"/>
            </a:endParaRPr>
          </a:p>
          <a:p>
            <a:pPr eaLnBrk="1" hangingPunct="1">
              <a:lnSpc>
                <a:spcPct val="120000"/>
              </a:lnSpc>
              <a:buClr>
                <a:srgbClr val="FF00FF"/>
              </a:buClr>
              <a:buFont typeface="Wingdings" panose="05000000000000000000" pitchFamily="2" charset="2"/>
              <a:buNone/>
            </a:pPr>
            <a:r>
              <a:rPr lang="zh-CN" altLang="en-US" sz="2400" b="1" dirty="0">
                <a:latin typeface="楷体_GB2312" pitchFamily="1" charset="-122"/>
                <a:ea typeface="楷体_GB2312" pitchFamily="1" charset="-122"/>
              </a:rPr>
              <a:t>        万能转换开关</a:t>
            </a:r>
            <a:endParaRPr lang="zh-CN" altLang="en-US" sz="2400" b="1" dirty="0">
              <a:latin typeface="楷体_GB2312" pitchFamily="1" charset="-122"/>
              <a:ea typeface="楷体_GB2312" pitchFamily="1" charset="-122"/>
            </a:endParaRPr>
          </a:p>
          <a:p>
            <a:pPr eaLnBrk="1" hangingPunct="1">
              <a:lnSpc>
                <a:spcPct val="120000"/>
              </a:lnSpc>
              <a:buClr>
                <a:srgbClr val="FF00FF"/>
              </a:buClr>
              <a:buFont typeface="Wingdings" panose="05000000000000000000" pitchFamily="2" charset="2"/>
              <a:buNone/>
            </a:pPr>
            <a:r>
              <a:rPr lang="zh-CN" altLang="en-US" sz="2400" b="1" dirty="0">
                <a:latin typeface="楷体_GB2312" pitchFamily="1" charset="-122"/>
                <a:ea typeface="楷体_GB2312" pitchFamily="1" charset="-122"/>
              </a:rPr>
              <a:t>        主令控制器</a:t>
            </a:r>
            <a:endParaRPr lang="zh-CN" altLang="en-US" sz="2400" b="1" dirty="0">
              <a:latin typeface="楷体_GB2312" pitchFamily="1" charset="-122"/>
              <a:ea typeface="楷体_GB2312" pitchFamily="1" charset="-122"/>
            </a:endParaRPr>
          </a:p>
          <a:p>
            <a:pPr eaLnBrk="1" hangingPunct="1">
              <a:lnSpc>
                <a:spcPct val="120000"/>
              </a:lnSpc>
              <a:buClr>
                <a:srgbClr val="FF00FF"/>
              </a:buClr>
              <a:buFont typeface="Wingdings" panose="05000000000000000000" pitchFamily="2" charset="2"/>
              <a:buNone/>
            </a:pPr>
            <a:r>
              <a:rPr lang="zh-CN" altLang="en-US" sz="2400" b="1" dirty="0">
                <a:latin typeface="楷体_GB2312" pitchFamily="1" charset="-122"/>
                <a:ea typeface="楷体_GB2312" pitchFamily="1" charset="-122"/>
              </a:rPr>
              <a:t>        行程开关</a:t>
            </a:r>
            <a:endParaRPr lang="zh-CN" altLang="en-US" sz="2400" b="1" dirty="0">
              <a:latin typeface="楷体_GB2312" pitchFamily="1" charset="-122"/>
              <a:ea typeface="楷体_GB2312" pitchFamily="1" charset="-122"/>
            </a:endParaRPr>
          </a:p>
          <a:p>
            <a:pPr eaLnBrk="1" hangingPunct="1">
              <a:lnSpc>
                <a:spcPct val="120000"/>
              </a:lnSpc>
              <a:buClr>
                <a:srgbClr val="FF00FF"/>
              </a:buClr>
              <a:buFont typeface="Wingdings" panose="05000000000000000000" pitchFamily="2" charset="2"/>
              <a:buNone/>
            </a:pPr>
            <a:r>
              <a:rPr lang="zh-CN" altLang="en-US" sz="2400" b="1" dirty="0">
                <a:latin typeface="楷体_GB2312" pitchFamily="1" charset="-122"/>
                <a:ea typeface="楷体_GB2312" pitchFamily="1" charset="-122"/>
              </a:rPr>
              <a:t>        接近开关</a:t>
            </a:r>
            <a:endParaRPr lang="zh-CN" altLang="en-US" sz="2400" b="1" dirty="0">
              <a:latin typeface="楷体_GB2312" pitchFamily="1" charset="-122"/>
              <a:ea typeface="楷体_GB2312" pitchFamily="1" charset="-122"/>
            </a:endParaRPr>
          </a:p>
        </p:txBody>
      </p:sp>
      <p:sp>
        <p:nvSpPr>
          <p:cNvPr id="296963" name="Rectangle 3"/>
          <p:cNvSpPr>
            <a:spLocks noGrp="1"/>
          </p:cNvSpPr>
          <p:nvPr>
            <p:ph type="title" idx="4294967295"/>
          </p:nvPr>
        </p:nvSpPr>
        <p:spPr/>
        <p:txBody>
          <a:bodyPr vert="horz" wrap="square" lIns="92075" tIns="46038" rIns="92075" bIns="46038" anchor="ctr" anchorCtr="0"/>
          <a:lstStyle/>
          <a:p>
            <a:pPr eaLnBrk="1" hangingPunct="1"/>
            <a:r>
              <a:rPr lang="zh-CN" altLang="en-US" b="1" dirty="0">
                <a:solidFill>
                  <a:schemeClr val="accent4"/>
                </a:solidFill>
                <a:latin typeface="隶书" panose="02010509060101010101" pitchFamily="49" charset="-122"/>
              </a:rPr>
              <a:t>第六节  主令电器</a:t>
            </a:r>
            <a:endParaRPr lang="zh-CN" altLang="en-US" b="1" dirty="0">
              <a:solidFill>
                <a:schemeClr val="accent4"/>
              </a:solidFill>
              <a:latin typeface="隶书" panose="02010509060101010101" pitchFamily="49" charset="-122"/>
            </a:endParaRP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96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2969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2969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2969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2969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2969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0" hangingPunct="0"/>
            <a:fld id="{9A0DB2DC-4C9A-4742-B13C-FB6460FD3503}" type="slidenum">
              <a:rPr lang="zh-CN" altLang="en-US" dirty="0"/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297986" name="Rectangle 2"/>
          <p:cNvSpPr/>
          <p:nvPr/>
        </p:nvSpPr>
        <p:spPr>
          <a:xfrm>
            <a:off x="3575050" y="5155883"/>
            <a:ext cx="4419600" cy="36893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ctr" anchorCtr="0">
            <a:spAutoFit/>
          </a:bodyPr>
          <a:lstStyle/>
          <a:p>
            <a:pPr algn="ctr" eaLnBrk="1" hangingPunct="1"/>
            <a:r>
              <a:rPr lang="zh-CN" altLang="en-US" sz="2400" b="1" dirty="0">
                <a:latin typeface="Times New Roman" panose="02020603050405020304" pitchFamily="18" charset="0"/>
                <a:ea typeface="楷体_GB2312" pitchFamily="1" charset="-122"/>
              </a:rPr>
              <a:t>控制按钮</a:t>
            </a:r>
            <a:endParaRPr lang="zh-CN" altLang="en-US" sz="2400" b="1" dirty="0">
              <a:latin typeface="Times New Roman" panose="02020603050405020304" pitchFamily="18" charset="0"/>
              <a:ea typeface="楷体_GB2312" pitchFamily="1" charset="-122"/>
            </a:endParaRPr>
          </a:p>
        </p:txBody>
      </p:sp>
      <p:pic>
        <p:nvPicPr>
          <p:cNvPr id="297987" name="Picture 3" descr="YMA1系列按钮开关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67000" y="1752600"/>
            <a:ext cx="7010400" cy="33210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97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297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986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0" hangingPunct="0"/>
            <a:fld id="{9A0DB2DC-4C9A-4742-B13C-FB6460FD3503}" type="slidenum">
              <a:rPr lang="zh-CN" altLang="en-US" dirty="0"/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  <p:pic>
        <p:nvPicPr>
          <p:cNvPr id="299010" name="Picture 2" descr="万能转换开关lw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08888" y="1773238"/>
            <a:ext cx="1617662" cy="1330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9011" name="Picture 3" descr="万能转换开关lw8-wu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1773238"/>
            <a:ext cx="1389063" cy="1143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9012" name="Picture 4" descr="万能转换开关lw8-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6988" y="1773238"/>
            <a:ext cx="1600200" cy="1600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9013" name="Picture 5" descr="万能转换开关lw5-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7438" y="2924175"/>
            <a:ext cx="1651000" cy="1358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9014" name="Picture 6" descr="万能转换开关lw5-16-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79650" y="4005263"/>
            <a:ext cx="1770063" cy="14557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9015" name="Picture 7" descr="万能转换开关lw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40238" y="4076700"/>
            <a:ext cx="1770062" cy="14557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9016" name="Picture 8" descr="万能转换开关lw2-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40688" y="3644900"/>
            <a:ext cx="1770062" cy="14557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9017" name="Rectangle 9"/>
          <p:cNvSpPr/>
          <p:nvPr/>
        </p:nvSpPr>
        <p:spPr>
          <a:xfrm>
            <a:off x="3505200" y="5606733"/>
            <a:ext cx="4419600" cy="36893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ctr" anchorCtr="0">
            <a:spAutoFit/>
          </a:bodyPr>
          <a:lstStyle/>
          <a:p>
            <a:pPr algn="ctr" eaLnBrk="1" hangingPunct="1"/>
            <a:r>
              <a:rPr lang="zh-CN" altLang="en-US" sz="2400" b="1" dirty="0">
                <a:latin typeface="Times New Roman" panose="02020603050405020304" pitchFamily="18" charset="0"/>
                <a:ea typeface="楷体_GB2312" pitchFamily="1" charset="-122"/>
              </a:rPr>
              <a:t>万能转换开关</a:t>
            </a:r>
            <a:endParaRPr lang="zh-CN" altLang="en-US" sz="2400" b="1" dirty="0">
              <a:latin typeface="Times New Roman" panose="02020603050405020304" pitchFamily="18" charset="0"/>
              <a:ea typeface="楷体_GB2312" pitchFamily="1" charset="-122"/>
            </a:endParaRP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99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299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299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299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299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299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299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1000"/>
                                        <p:tgtEl>
                                          <p:spTgt spid="299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90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0" hangingPunct="0"/>
            <a:fld id="{9A0DB2DC-4C9A-4742-B13C-FB6460FD3503}" type="slidenum">
              <a:rPr lang="zh-CN" altLang="en-US" dirty="0"/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251906" name="Rectangle 2"/>
          <p:cNvSpPr>
            <a:spLocks noGrp="1"/>
          </p:cNvSpPr>
          <p:nvPr>
            <p:ph type="body" idx="4294967295"/>
          </p:nvPr>
        </p:nvSpPr>
        <p:spPr>
          <a:xfrm>
            <a:off x="2006600" y="685800"/>
            <a:ext cx="7772400" cy="4724400"/>
          </a:xfrm>
        </p:spPr>
        <p:txBody>
          <a:bodyPr vert="horz" wrap="square" lIns="92075" tIns="46038" rIns="92075" bIns="46038" anchor="t" anchorCtr="0"/>
          <a:lstStyle/>
          <a:p>
            <a:pPr eaLnBrk="1" hangingPunct="1">
              <a:spcBef>
                <a:spcPct val="50000"/>
              </a:spcBef>
              <a:buNone/>
            </a:pPr>
            <a:r>
              <a:rPr lang="zh-CN" altLang="en-US" sz="2600" b="1" dirty="0">
                <a:solidFill>
                  <a:srgbClr val="FF0000"/>
                </a:solidFill>
                <a:latin typeface="楷体_GB2312" pitchFamily="1" charset="-122"/>
                <a:ea typeface="楷体_GB2312" pitchFamily="1" charset="-122"/>
              </a:rPr>
              <a:t>二、电磁式电器</a:t>
            </a:r>
            <a:endParaRPr lang="zh-CN" altLang="en-US" sz="2600" b="1" dirty="0">
              <a:solidFill>
                <a:srgbClr val="FF0000"/>
              </a:solidFill>
              <a:latin typeface="楷体_GB2312" pitchFamily="1" charset="-122"/>
              <a:ea typeface="楷体_GB2312" pitchFamily="1" charset="-122"/>
            </a:endParaRP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zh-CN" sz="2400" b="1" dirty="0">
                <a:latin typeface="楷体_GB2312" pitchFamily="1" charset="-122"/>
                <a:ea typeface="楷体_GB2312" pitchFamily="1" charset="-122"/>
              </a:rPr>
              <a:t>3.</a:t>
            </a:r>
            <a:r>
              <a:rPr lang="zh-CN" altLang="en-US" sz="2400" b="1" dirty="0">
                <a:latin typeface="楷体_GB2312" pitchFamily="1" charset="-122"/>
                <a:ea typeface="楷体_GB2312" pitchFamily="1" charset="-122"/>
              </a:rPr>
              <a:t>触头系统</a:t>
            </a:r>
            <a:r>
              <a:rPr lang="en-US" altLang="zh-CN" sz="2400" b="1" dirty="0">
                <a:latin typeface="Times New Roman" panose="02020603050405020304" pitchFamily="18" charset="0"/>
                <a:ea typeface="楷体_GB2312" pitchFamily="1" charset="-122"/>
              </a:rPr>
              <a:t>——</a:t>
            </a:r>
            <a:r>
              <a:rPr lang="zh-CN" altLang="en-US" sz="2400" b="1" dirty="0">
                <a:latin typeface="楷体_GB2312" pitchFamily="1" charset="-122"/>
                <a:ea typeface="楷体_GB2312" pitchFamily="1" charset="-122"/>
              </a:rPr>
              <a:t>通过触头的开合控制电路通、断。</a:t>
            </a:r>
            <a:endParaRPr lang="zh-CN" altLang="en-US" sz="2400" b="1" dirty="0">
              <a:latin typeface="楷体_GB2312" pitchFamily="1" charset="-122"/>
              <a:ea typeface="楷体_GB2312" pitchFamily="1" charset="-122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zh-CN" altLang="en-US" sz="2400" b="1" dirty="0">
              <a:latin typeface="楷体_GB2312" pitchFamily="1" charset="-122"/>
              <a:ea typeface="楷体_GB2312" pitchFamily="1" charset="-122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zh-CN" altLang="en-US" sz="2400" b="1" dirty="0">
                <a:solidFill>
                  <a:srgbClr val="CC00FF"/>
                </a:solidFill>
                <a:latin typeface="楷体_GB2312" pitchFamily="1" charset="-122"/>
                <a:ea typeface="楷体_GB2312" pitchFamily="1" charset="-122"/>
              </a:rPr>
              <a:t> </a:t>
            </a:r>
            <a:r>
              <a:rPr lang="zh-CN" altLang="en-US" sz="2400" b="1" dirty="0">
                <a:latin typeface="楷体_GB2312" pitchFamily="1" charset="-122"/>
                <a:ea typeface="楷体_GB2312" pitchFamily="1" charset="-122"/>
              </a:rPr>
              <a:t>类型</a:t>
            </a:r>
            <a:endParaRPr lang="zh-CN" altLang="en-US" sz="2400" b="1" dirty="0">
              <a:latin typeface="楷体_GB2312" pitchFamily="1" charset="-122"/>
              <a:ea typeface="楷体_GB2312" pitchFamily="1" charset="-122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endParaRPr lang="zh-CN" altLang="en-US" sz="2400" b="1" dirty="0">
              <a:latin typeface="楷体_GB2312" pitchFamily="1" charset="-122"/>
              <a:ea typeface="楷体_GB2312" pitchFamily="1" charset="-122"/>
            </a:endParaRP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zh-CN" altLang="en-US" sz="2400" b="1" dirty="0">
                <a:solidFill>
                  <a:srgbClr val="CC00FF"/>
                </a:solidFill>
                <a:latin typeface="楷体_GB2312" pitchFamily="1" charset="-122"/>
                <a:ea typeface="楷体_GB2312" pitchFamily="1" charset="-122"/>
              </a:rPr>
              <a:t> </a:t>
            </a:r>
            <a:endParaRPr lang="en-US" altLang="zh-CN" sz="2400" b="1" dirty="0">
              <a:solidFill>
                <a:srgbClr val="CC00FF"/>
              </a:solidFill>
              <a:latin typeface="楷体_GB2312" pitchFamily="1" charset="-122"/>
              <a:ea typeface="楷体_GB2312" pitchFamily="1" charset="-122"/>
            </a:endParaRP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v"/>
            </a:pPr>
            <a:endParaRPr lang="en-US" altLang="zh-CN" sz="2400" b="1" dirty="0">
              <a:solidFill>
                <a:srgbClr val="CC00FF"/>
              </a:solidFill>
              <a:latin typeface="楷体_GB2312" pitchFamily="1" charset="-122"/>
              <a:ea typeface="楷体_GB2312" pitchFamily="1" charset="-122"/>
            </a:endParaRP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v"/>
            </a:pPr>
            <a:endParaRPr lang="en-US" altLang="zh-CN" sz="2400" b="1" dirty="0">
              <a:latin typeface="楷体_GB2312" pitchFamily="1" charset="-122"/>
              <a:ea typeface="楷体_GB2312" pitchFamily="1" charset="-122"/>
            </a:endParaRP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v"/>
            </a:pPr>
            <a:endParaRPr lang="en-US" altLang="zh-CN" sz="2400" b="1" dirty="0">
              <a:latin typeface="楷体_GB2312" pitchFamily="1" charset="-122"/>
              <a:ea typeface="楷体_GB2312" pitchFamily="1" charset="-122"/>
            </a:endParaRP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zh-CN" altLang="en-US" sz="2400" b="1" dirty="0">
                <a:latin typeface="楷体_GB2312" pitchFamily="1" charset="-122"/>
                <a:ea typeface="楷体_GB2312" pitchFamily="1" charset="-122"/>
              </a:rPr>
              <a:t>材料：一般采用铜材料制成；对于小容量电器常用银</a:t>
            </a:r>
            <a:endParaRPr lang="zh-CN" altLang="en-US" sz="2400" b="1" dirty="0">
              <a:latin typeface="楷体_GB2312" pitchFamily="1" charset="-122"/>
              <a:ea typeface="楷体_GB2312" pitchFamily="1" charset="-122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en-US" sz="2400" b="1" dirty="0">
                <a:latin typeface="楷体_GB2312" pitchFamily="1" charset="-122"/>
                <a:ea typeface="楷体_GB2312" pitchFamily="1" charset="-122"/>
              </a:rPr>
              <a:t>         质材料制成 </a:t>
            </a:r>
            <a:endParaRPr lang="zh-CN" altLang="en-US" sz="2400" b="1" dirty="0">
              <a:latin typeface="楷体_GB2312" pitchFamily="1" charset="-122"/>
              <a:ea typeface="楷体_GB2312" pitchFamily="1" charset="-122"/>
            </a:endParaRPr>
          </a:p>
        </p:txBody>
      </p:sp>
      <p:sp>
        <p:nvSpPr>
          <p:cNvPr id="251907" name="AutoShape 9"/>
          <p:cNvSpPr/>
          <p:nvPr/>
        </p:nvSpPr>
        <p:spPr>
          <a:xfrm>
            <a:off x="3476625" y="2695575"/>
            <a:ext cx="180975" cy="914400"/>
          </a:xfrm>
          <a:prstGeom prst="leftBrace">
            <a:avLst>
              <a:gd name="adj1" fmla="val 42105"/>
              <a:gd name="adj2" fmla="val 50000"/>
            </a:avLst>
          </a:prstGeom>
          <a:noFill/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endParaRPr lang="zh-CN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251908" name="Rectangle 10">
            <a:hlinkClick r:id="" action="ppaction://noaction"/>
          </p:cNvPr>
          <p:cNvSpPr/>
          <p:nvPr/>
        </p:nvSpPr>
        <p:spPr>
          <a:xfrm>
            <a:off x="3733800" y="2590800"/>
            <a:ext cx="144780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pPr eaLnBrk="1" hangingPunct="1"/>
            <a:r>
              <a:rPr lang="zh-CN" alt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ea typeface="楷体_GB2312" pitchFamily="1" charset="-122"/>
              </a:rPr>
              <a:t>桥式触头</a:t>
            </a:r>
            <a:endParaRPr lang="zh-CN" altLang="en-US" sz="2400" b="1" dirty="0">
              <a:solidFill>
                <a:schemeClr val="accent2"/>
              </a:solidFill>
              <a:latin typeface="Times New Roman" panose="02020603050405020304" pitchFamily="18" charset="0"/>
              <a:ea typeface="楷体_GB2312" pitchFamily="1" charset="-122"/>
            </a:endParaRPr>
          </a:p>
        </p:txBody>
      </p:sp>
      <p:sp>
        <p:nvSpPr>
          <p:cNvPr id="251909" name="Rectangle 11">
            <a:hlinkClick r:id="" action="ppaction://noaction"/>
          </p:cNvPr>
          <p:cNvSpPr/>
          <p:nvPr/>
        </p:nvSpPr>
        <p:spPr>
          <a:xfrm>
            <a:off x="3733800" y="3248025"/>
            <a:ext cx="137160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pPr eaLnBrk="1" hangingPunct="1"/>
            <a:r>
              <a:rPr lang="zh-CN" altLang="en-US" sz="2400" b="1" dirty="0">
                <a:solidFill>
                  <a:schemeClr val="accent2"/>
                </a:solidFill>
                <a:latin typeface="楷体_GB2312" pitchFamily="1" charset="-122"/>
                <a:ea typeface="楷体_GB2312" pitchFamily="1" charset="-122"/>
              </a:rPr>
              <a:t>指形触头</a:t>
            </a:r>
            <a:endParaRPr lang="zh-CN" altLang="en-US" sz="2400" b="1" dirty="0">
              <a:solidFill>
                <a:schemeClr val="accent2"/>
              </a:solidFill>
              <a:latin typeface="楷体_GB2312" pitchFamily="1" charset="-122"/>
              <a:ea typeface="楷体_GB2312" pitchFamily="1" charset="-122"/>
            </a:endParaRPr>
          </a:p>
        </p:txBody>
      </p:sp>
      <p:grpSp>
        <p:nvGrpSpPr>
          <p:cNvPr id="251911" name="组合 251910"/>
          <p:cNvGrpSpPr/>
          <p:nvPr/>
        </p:nvGrpSpPr>
        <p:grpSpPr>
          <a:xfrm>
            <a:off x="5334002" y="3343519"/>
            <a:ext cx="3505200" cy="1676400"/>
            <a:chOff x="0" y="0"/>
            <a:chExt cx="2208" cy="1056"/>
          </a:xfrm>
        </p:grpSpPr>
        <p:sp>
          <p:nvSpPr>
            <p:cNvPr id="251912" name="AutoShape 17"/>
            <p:cNvSpPr/>
            <p:nvPr/>
          </p:nvSpPr>
          <p:spPr>
            <a:xfrm>
              <a:off x="0" y="0"/>
              <a:ext cx="2208" cy="1056"/>
            </a:xfrm>
            <a:prstGeom prst="wedgeRoundRectCallout">
              <a:avLst>
                <a:gd name="adj1" fmla="val -62634"/>
                <a:gd name="adj2" fmla="val -71782"/>
                <a:gd name="adj3" fmla="val 16667"/>
              </a:avLst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pPr algn="ctr" eaLnBrk="1" hangingPunct="1"/>
              <a:endParaRPr lang="zh-CN" altLang="en-US" sz="2400" dirty="0">
                <a:latin typeface="Times New Roman" panose="02020603050405020304" pitchFamily="18" charset="0"/>
              </a:endParaRPr>
            </a:p>
          </p:txBody>
        </p:sp>
        <p:pic>
          <p:nvPicPr>
            <p:cNvPr id="251913" name="Picture 18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65" y="144"/>
              <a:ext cx="1920" cy="906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251914" name="组合 251913"/>
          <p:cNvGrpSpPr/>
          <p:nvPr/>
        </p:nvGrpSpPr>
        <p:grpSpPr>
          <a:xfrm>
            <a:off x="5842000" y="1676400"/>
            <a:ext cx="1600200" cy="1752600"/>
            <a:chOff x="0" y="0"/>
            <a:chExt cx="1008" cy="1104"/>
          </a:xfrm>
        </p:grpSpPr>
        <p:sp>
          <p:nvSpPr>
            <p:cNvPr id="251915" name="AutoShape 20"/>
            <p:cNvSpPr/>
            <p:nvPr/>
          </p:nvSpPr>
          <p:spPr>
            <a:xfrm>
              <a:off x="0" y="0"/>
              <a:ext cx="1008" cy="1104"/>
            </a:xfrm>
            <a:prstGeom prst="wedgeRoundRectCallout">
              <a:avLst>
                <a:gd name="adj1" fmla="val -103968"/>
                <a:gd name="adj2" fmla="val 45472"/>
                <a:gd name="adj3" fmla="val 16667"/>
              </a:avLst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pPr algn="ctr" eaLnBrk="1" hangingPunct="1"/>
              <a:endParaRPr lang="zh-CN" altLang="en-US" sz="2400" dirty="0">
                <a:latin typeface="Times New Roman" panose="02020603050405020304" pitchFamily="18" charset="0"/>
              </a:endParaRPr>
            </a:p>
          </p:txBody>
        </p:sp>
        <p:pic>
          <p:nvPicPr>
            <p:cNvPr id="251916" name="Picture 21" descr="1"/>
            <p:cNvPicPr>
              <a:picLocks noChangeAspect="1"/>
            </p:cNvPicPr>
            <p:nvPr/>
          </p:nvPicPr>
          <p:blipFill>
            <a:blip r:embed="rId2"/>
            <a:srcRect l="71327"/>
            <a:stretch>
              <a:fillRect/>
            </a:stretch>
          </p:blipFill>
          <p:spPr>
            <a:xfrm>
              <a:off x="96" y="96"/>
              <a:ext cx="793" cy="864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19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1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51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0" hangingPunct="0"/>
            <a:fld id="{9A0DB2DC-4C9A-4742-B13C-FB6460FD3503}" type="slidenum">
              <a:rPr lang="zh-CN" altLang="en-US" dirty="0"/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300034" name="Rectangle 3"/>
          <p:cNvSpPr/>
          <p:nvPr/>
        </p:nvSpPr>
        <p:spPr>
          <a:xfrm>
            <a:off x="3505200" y="5606733"/>
            <a:ext cx="4419600" cy="36893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ctr" anchorCtr="0">
            <a:spAutoFit/>
          </a:bodyPr>
          <a:lstStyle/>
          <a:p>
            <a:pPr algn="ctr" eaLnBrk="1" hangingPunct="1"/>
            <a:r>
              <a:rPr lang="zh-CN" altLang="en-US" sz="2400" b="1" dirty="0">
                <a:latin typeface="Times New Roman" panose="02020603050405020304" pitchFamily="18" charset="0"/>
                <a:ea typeface="楷体_GB2312" pitchFamily="1" charset="-122"/>
              </a:rPr>
              <a:t>主令控制器</a:t>
            </a:r>
            <a:endParaRPr lang="zh-CN" altLang="en-US" sz="2400" b="1" dirty="0">
              <a:latin typeface="Times New Roman" panose="02020603050405020304" pitchFamily="18" charset="0"/>
              <a:ea typeface="楷体_GB2312" pitchFamily="1" charset="-122"/>
            </a:endParaRPr>
          </a:p>
        </p:txBody>
      </p:sp>
      <p:pic>
        <p:nvPicPr>
          <p:cNvPr id="300035" name="Picture 4" descr="主令电器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24338" y="1844675"/>
            <a:ext cx="2857500" cy="32575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300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300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0034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0" hangingPunct="0"/>
            <a:fld id="{9A0DB2DC-4C9A-4742-B13C-FB6460FD3503}" type="slidenum">
              <a:rPr lang="zh-CN" altLang="en-US" dirty="0"/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301058" name="Rectangle 2"/>
          <p:cNvSpPr/>
          <p:nvPr/>
        </p:nvSpPr>
        <p:spPr>
          <a:xfrm>
            <a:off x="3503613" y="5497195"/>
            <a:ext cx="4419600" cy="36893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ctr" anchorCtr="0">
            <a:spAutoFit/>
          </a:bodyPr>
          <a:lstStyle/>
          <a:p>
            <a:pPr algn="ctr" eaLnBrk="1" hangingPunct="1"/>
            <a:r>
              <a:rPr lang="zh-CN" altLang="en-US" sz="2400" b="1" dirty="0">
                <a:latin typeface="Times New Roman" panose="02020603050405020304" pitchFamily="18" charset="0"/>
                <a:ea typeface="楷体_GB2312" pitchFamily="1" charset="-122"/>
              </a:rPr>
              <a:t>行程开关</a:t>
            </a:r>
            <a:endParaRPr lang="zh-CN" altLang="en-US" sz="2400" b="1" dirty="0">
              <a:latin typeface="Times New Roman" panose="02020603050405020304" pitchFamily="18" charset="0"/>
              <a:ea typeface="楷体_GB2312" pitchFamily="1" charset="-122"/>
            </a:endParaRPr>
          </a:p>
        </p:txBody>
      </p:sp>
      <p:sp>
        <p:nvSpPr>
          <p:cNvPr id="301059" name="Rectangle 3"/>
          <p:cNvSpPr/>
          <p:nvPr/>
        </p:nvSpPr>
        <p:spPr>
          <a:xfrm>
            <a:off x="3629025" y="2249488"/>
            <a:ext cx="91440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/>
            <a:endParaRPr lang="zh-CN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301061" name="AutoShape 6"/>
          <p:cNvSpPr>
            <a:spLocks noChangeAspect="1" noTextEdit="1"/>
          </p:cNvSpPr>
          <p:nvPr/>
        </p:nvSpPr>
        <p:spPr>
          <a:xfrm>
            <a:off x="2711450" y="2133600"/>
            <a:ext cx="6905625" cy="317182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301062" name="Picture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11950" y="2133600"/>
            <a:ext cx="2894013" cy="3028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1063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450" y="2133600"/>
            <a:ext cx="2236788" cy="3095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1064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0300" y="2133600"/>
            <a:ext cx="2012950" cy="3086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1065" name="Rectangle 11"/>
          <p:cNvSpPr/>
          <p:nvPr/>
        </p:nvSpPr>
        <p:spPr>
          <a:xfrm>
            <a:off x="2711450" y="5162550"/>
            <a:ext cx="6884988" cy="131763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txBody>
          <a:bodyPr/>
          <a:lstStyle/>
          <a:p>
            <a:pPr algn="ctr" eaLnBrk="1" hangingPunct="1"/>
            <a:endParaRPr lang="zh-CN" altLang="en-US" sz="2400" dirty="0">
              <a:latin typeface="Times New Roman" panose="02020603050405020304" pitchFamily="18" charset="0"/>
            </a:endParaRPr>
          </a:p>
        </p:txBody>
      </p:sp>
      <p:pic>
        <p:nvPicPr>
          <p:cNvPr id="301066" name="Picture 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11950" y="2133600"/>
            <a:ext cx="2894013" cy="3028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1067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450" y="2133600"/>
            <a:ext cx="2236788" cy="3095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1068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0300" y="2133600"/>
            <a:ext cx="2012950" cy="3086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1069" name="Rectangle 15"/>
          <p:cNvSpPr/>
          <p:nvPr/>
        </p:nvSpPr>
        <p:spPr>
          <a:xfrm>
            <a:off x="2711450" y="5162550"/>
            <a:ext cx="6884988" cy="131763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txBody>
          <a:bodyPr/>
          <a:lstStyle/>
          <a:p>
            <a:pPr algn="ctr" eaLnBrk="1" hangingPunct="1"/>
            <a:endParaRPr lang="zh-CN" altLang="en-US" sz="24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301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301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1000"/>
                                        <p:tgtEl>
                                          <p:spTgt spid="301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1000"/>
                                        <p:tgtEl>
                                          <p:spTgt spid="301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1000"/>
                                        <p:tgtEl>
                                          <p:spTgt spid="301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1000"/>
                                        <p:tgtEl>
                                          <p:spTgt spid="301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1000"/>
                                        <p:tgtEl>
                                          <p:spTgt spid="301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1000"/>
                                        <p:tgtEl>
                                          <p:spTgt spid="301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1000"/>
                                        <p:tgtEl>
                                          <p:spTgt spid="301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1000"/>
                                        <p:tgtEl>
                                          <p:spTgt spid="301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1058" grpId="0"/>
      <p:bldP spid="301065" grpId="0" bldLvl="0" animBg="1"/>
      <p:bldP spid="301069" grpId="0" bldLvl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0" hangingPunct="0"/>
            <a:fld id="{9A0DB2DC-4C9A-4742-B13C-FB6460FD3503}" type="slidenum">
              <a:rPr lang="zh-CN" altLang="en-US" dirty="0"/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  <p:pic>
        <p:nvPicPr>
          <p:cNvPr id="302082" name="Picture 5" descr="接近开关5"/>
          <p:cNvPicPr>
            <a:picLocks noChangeAspect="1"/>
          </p:cNvPicPr>
          <p:nvPr/>
        </p:nvPicPr>
        <p:blipFill>
          <a:blip r:embed="rId1"/>
          <a:srcRect l="12801" t="20000" r="8000" b="12801"/>
          <a:stretch>
            <a:fillRect/>
          </a:stretch>
        </p:blipFill>
        <p:spPr>
          <a:xfrm>
            <a:off x="5951538" y="1484313"/>
            <a:ext cx="2438400" cy="20685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2083" name="Picture 2" descr="接近开关3"/>
          <p:cNvPicPr>
            <a:picLocks noChangeAspect="1"/>
          </p:cNvPicPr>
          <p:nvPr/>
        </p:nvPicPr>
        <p:blipFill>
          <a:blip r:embed="rId2"/>
          <a:srcRect l="667" t="10001" b="14000"/>
          <a:stretch>
            <a:fillRect/>
          </a:stretch>
        </p:blipFill>
        <p:spPr>
          <a:xfrm>
            <a:off x="3000375" y="1844675"/>
            <a:ext cx="2209800" cy="16906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2084" name="Picture 3" descr="接近开关2"/>
          <p:cNvPicPr>
            <a:picLocks noChangeAspect="1"/>
          </p:cNvPicPr>
          <p:nvPr/>
        </p:nvPicPr>
        <p:blipFill>
          <a:blip r:embed="rId3"/>
          <a:srcRect l="6799" t="21407" r="17169" b="12801"/>
          <a:stretch>
            <a:fillRect/>
          </a:stretch>
        </p:blipFill>
        <p:spPr>
          <a:xfrm>
            <a:off x="6311900" y="3500438"/>
            <a:ext cx="2362200" cy="2044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2085" name="Picture 4" descr="接近开关4"/>
          <p:cNvPicPr>
            <a:picLocks noChangeAspect="1"/>
          </p:cNvPicPr>
          <p:nvPr/>
        </p:nvPicPr>
        <p:blipFill>
          <a:blip r:embed="rId4"/>
          <a:srcRect l="11600" t="12801" b="12801"/>
          <a:stretch>
            <a:fillRect/>
          </a:stretch>
        </p:blipFill>
        <p:spPr>
          <a:xfrm>
            <a:off x="3287713" y="3573463"/>
            <a:ext cx="2286000" cy="1924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2086" name="Rectangle 6"/>
          <p:cNvSpPr/>
          <p:nvPr/>
        </p:nvSpPr>
        <p:spPr>
          <a:xfrm>
            <a:off x="3505200" y="5606733"/>
            <a:ext cx="4419600" cy="36893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ctr" anchorCtr="0">
            <a:spAutoFit/>
          </a:bodyPr>
          <a:lstStyle/>
          <a:p>
            <a:pPr algn="ctr" eaLnBrk="1" hangingPunct="1"/>
            <a:r>
              <a:rPr lang="zh-CN" altLang="en-US" sz="2400" b="1" dirty="0">
                <a:latin typeface="Times New Roman" panose="02020603050405020304" pitchFamily="18" charset="0"/>
                <a:ea typeface="楷体_GB2312" pitchFamily="1" charset="-122"/>
              </a:rPr>
              <a:t>接近开关</a:t>
            </a:r>
            <a:endParaRPr lang="zh-CN" altLang="en-US" sz="2400" b="1" dirty="0">
              <a:latin typeface="Times New Roman" panose="02020603050405020304" pitchFamily="18" charset="0"/>
              <a:ea typeface="楷体_GB2312" pitchFamily="1" charset="-122"/>
            </a:endParaRP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302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302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1000"/>
                                        <p:tgtEl>
                                          <p:spTgt spid="302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1000"/>
                                        <p:tgtEl>
                                          <p:spTgt spid="302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1000"/>
                                        <p:tgtEl>
                                          <p:spTgt spid="302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208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0" hangingPunct="0"/>
            <a:fld id="{9A0DB2DC-4C9A-4742-B13C-FB6460FD3503}" type="slidenum">
              <a:rPr lang="zh-CN" altLang="en-US" dirty="0"/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252930" name="Rectangle 2"/>
          <p:cNvSpPr>
            <a:spLocks noGrp="1"/>
          </p:cNvSpPr>
          <p:nvPr>
            <p:ph type="body" idx="4294967295"/>
          </p:nvPr>
        </p:nvSpPr>
        <p:spPr>
          <a:xfrm>
            <a:off x="1847850" y="333375"/>
            <a:ext cx="4895850" cy="6048375"/>
          </a:xfrm>
        </p:spPr>
        <p:txBody>
          <a:bodyPr vert="horz" wrap="square" lIns="92075" tIns="46038" rIns="92075" bIns="46038" anchor="t" anchorCtr="0"/>
          <a:lstStyle/>
          <a:p>
            <a:pPr eaLnBrk="1" hangingPunct="1">
              <a:lnSpc>
                <a:spcPct val="80000"/>
              </a:lnSpc>
              <a:spcBef>
                <a:spcPct val="50000"/>
              </a:spcBef>
              <a:buNone/>
            </a:pPr>
            <a:r>
              <a:rPr lang="zh-CN" altLang="en-US" sz="2000" b="1" dirty="0">
                <a:solidFill>
                  <a:srgbClr val="FF0000"/>
                </a:solidFill>
                <a:latin typeface="楷体_GB2312" pitchFamily="1" charset="-122"/>
                <a:ea typeface="楷体_GB2312" pitchFamily="1" charset="-122"/>
              </a:rPr>
              <a:t>二、电磁式电器</a:t>
            </a:r>
            <a:endParaRPr lang="en-US" altLang="zh-CN" sz="2000" b="1">
              <a:solidFill>
                <a:srgbClr val="FF0000"/>
              </a:solidFill>
              <a:latin typeface="楷体_GB2312" pitchFamily="1" charset="-122"/>
              <a:ea typeface="楷体_GB2312" pitchFamily="1" charset="-122"/>
            </a:endParaRP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None/>
            </a:pPr>
            <a:endParaRPr lang="en-US" altLang="zh-CN" sz="2000" b="1">
              <a:solidFill>
                <a:srgbClr val="FF0000"/>
              </a:solidFill>
              <a:latin typeface="楷体_GB2312" pitchFamily="1" charset="-122"/>
              <a:ea typeface="楷体_GB2312" pitchFamily="1" charset="-122"/>
            </a:endParaRP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None/>
            </a:pPr>
            <a:endParaRPr lang="en-US" altLang="zh-CN" sz="2000" b="1">
              <a:solidFill>
                <a:srgbClr val="FF0000"/>
              </a:solidFill>
              <a:latin typeface="楷体_GB2312" pitchFamily="1" charset="-122"/>
              <a:ea typeface="楷体_GB2312" pitchFamily="1" charset="-122"/>
            </a:endParaRP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None/>
            </a:pPr>
            <a:endParaRPr lang="zh-CN" altLang="en-US" sz="2000" b="1" dirty="0">
              <a:solidFill>
                <a:srgbClr val="FF0000"/>
              </a:solidFill>
              <a:latin typeface="楷体_GB2312" pitchFamily="1" charset="-122"/>
              <a:ea typeface="楷体_GB2312" pitchFamily="1" charset="-122"/>
            </a:endParaRP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zh-CN" sz="1800" b="1">
                <a:latin typeface="楷体_GB2312" pitchFamily="1" charset="-122"/>
                <a:ea typeface="楷体_GB2312" pitchFamily="1" charset="-122"/>
              </a:rPr>
              <a:t>3.</a:t>
            </a:r>
            <a:r>
              <a:rPr lang="zh-CN" altLang="en-US" sz="1800" b="1" dirty="0">
                <a:latin typeface="楷体_GB2312" pitchFamily="1" charset="-122"/>
                <a:ea typeface="楷体_GB2312" pitchFamily="1" charset="-122"/>
              </a:rPr>
              <a:t>灭弧系统 </a:t>
            </a:r>
            <a:endParaRPr lang="zh-CN" altLang="en-US" sz="1800" b="1" dirty="0">
              <a:latin typeface="楷体_GB2312" pitchFamily="1" charset="-122"/>
              <a:ea typeface="楷体_GB2312" pitchFamily="1" charset="-122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zh-CN" altLang="en-US" sz="1800" b="1" dirty="0">
                <a:solidFill>
                  <a:srgbClr val="CC00FF"/>
                </a:solidFill>
                <a:latin typeface="楷体_GB2312" pitchFamily="1" charset="-122"/>
                <a:ea typeface="楷体_GB2312" pitchFamily="1" charset="-122"/>
              </a:rPr>
              <a:t> </a:t>
            </a:r>
            <a:r>
              <a:rPr lang="zh-CN" altLang="en-US" sz="1800" b="1" dirty="0">
                <a:latin typeface="楷体_GB2312" pitchFamily="1" charset="-122"/>
                <a:ea typeface="楷体_GB2312" pitchFamily="1" charset="-122"/>
              </a:rPr>
              <a:t>电弧：开关电器切断电流电路时，触头间电压大于</a:t>
            </a:r>
            <a:r>
              <a:rPr lang="en-US" altLang="zh-CN" sz="1800" b="1">
                <a:latin typeface="楷体_GB2312" pitchFamily="1" charset="-122"/>
                <a:ea typeface="楷体_GB2312" pitchFamily="1" charset="-122"/>
              </a:rPr>
              <a:t>10V</a:t>
            </a:r>
            <a:r>
              <a:rPr lang="zh-CN" altLang="en-US" sz="1800" b="1" dirty="0">
                <a:latin typeface="楷体_GB2312" pitchFamily="1" charset="-122"/>
                <a:ea typeface="楷体_GB2312" pitchFamily="1" charset="-122"/>
              </a:rPr>
              <a:t>， 即电弧。</a:t>
            </a:r>
            <a:endParaRPr lang="zh-CN" altLang="en-US" sz="1800" b="1" dirty="0">
              <a:latin typeface="楷体_GB2312" pitchFamily="1" charset="-122"/>
              <a:ea typeface="楷体_GB2312" pitchFamily="1" charset="-122"/>
            </a:endParaRP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zh-CN" altLang="en-US" sz="1800" b="1" dirty="0">
                <a:solidFill>
                  <a:srgbClr val="CC00FF"/>
                </a:solidFill>
                <a:latin typeface="楷体_GB2312" pitchFamily="1" charset="-122"/>
                <a:ea typeface="楷体_GB2312" pitchFamily="1" charset="-122"/>
              </a:rPr>
              <a:t> </a:t>
            </a:r>
            <a:r>
              <a:rPr lang="zh-CN" altLang="en-US" sz="1800" b="1" dirty="0">
                <a:latin typeface="楷体_GB2312" pitchFamily="1" charset="-122"/>
                <a:ea typeface="楷体_GB2312" pitchFamily="1" charset="-122"/>
              </a:rPr>
              <a:t>电弧的危害 ， 电流超过</a:t>
            </a:r>
            <a:r>
              <a:rPr lang="en-US" altLang="zh-CN" sz="1800" b="1">
                <a:latin typeface="楷体_GB2312" pitchFamily="1" charset="-122"/>
                <a:ea typeface="楷体_GB2312" pitchFamily="1" charset="-122"/>
              </a:rPr>
              <a:t>80mA</a:t>
            </a:r>
            <a:r>
              <a:rPr lang="zh-CN" altLang="en-US" sz="1800" b="1" dirty="0">
                <a:latin typeface="楷体_GB2312" pitchFamily="1" charset="-122"/>
                <a:ea typeface="楷体_GB2312" pitchFamily="1" charset="-122"/>
              </a:rPr>
              <a:t>时，触头间会产生蓝色的光</a:t>
            </a:r>
            <a:r>
              <a:rPr lang="zh-CN" altLang="en-US" sz="2400" b="1" dirty="0">
                <a:latin typeface="楷体_GB2312" pitchFamily="1" charset="-122"/>
                <a:ea typeface="楷体_GB2312" pitchFamily="1" charset="-122"/>
              </a:rPr>
              <a:t>；</a:t>
            </a:r>
            <a:endParaRPr lang="zh-CN" altLang="en-US" sz="2400" b="1" dirty="0">
              <a:latin typeface="楷体_GB2312" pitchFamily="1" charset="-122"/>
              <a:ea typeface="楷体_GB2312" pitchFamily="1" charset="-122"/>
            </a:endParaRPr>
          </a:p>
          <a:p>
            <a:pPr lvl="2"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zh-CN" altLang="en-US" sz="1800" b="1" dirty="0">
                <a:solidFill>
                  <a:srgbClr val="00FF00"/>
                </a:solidFill>
                <a:latin typeface="楷体_GB2312" pitchFamily="1" charset="-122"/>
                <a:ea typeface="楷体_GB2312" pitchFamily="1" charset="-122"/>
              </a:rPr>
              <a:t> </a:t>
            </a:r>
            <a:r>
              <a:rPr lang="zh-CN" altLang="en-US" sz="1800" b="1" dirty="0">
                <a:latin typeface="楷体_GB2312" pitchFamily="1" charset="-122"/>
                <a:ea typeface="楷体_GB2312" pitchFamily="1" charset="-122"/>
              </a:rPr>
              <a:t>高温引起电弧附近电气绝缘材料烧坏；</a:t>
            </a:r>
            <a:endParaRPr lang="zh-CN" altLang="en-US" sz="1800" b="1" dirty="0">
              <a:latin typeface="楷体_GB2312" pitchFamily="1" charset="-122"/>
              <a:ea typeface="楷体_GB2312" pitchFamily="1" charset="-122"/>
            </a:endParaRPr>
          </a:p>
          <a:p>
            <a:pPr lvl="2"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zh-CN" altLang="en-US" sz="1800" b="1" dirty="0">
                <a:solidFill>
                  <a:srgbClr val="00FF00"/>
                </a:solidFill>
                <a:latin typeface="楷体_GB2312" pitchFamily="1" charset="-122"/>
                <a:ea typeface="楷体_GB2312" pitchFamily="1" charset="-122"/>
              </a:rPr>
              <a:t> </a:t>
            </a:r>
            <a:r>
              <a:rPr lang="zh-CN" altLang="en-US" sz="1800" b="1" dirty="0">
                <a:latin typeface="楷体_GB2312" pitchFamily="1" charset="-122"/>
                <a:ea typeface="楷体_GB2312" pitchFamily="1" charset="-122"/>
              </a:rPr>
              <a:t>形成飞弧造成电源短路事故。</a:t>
            </a:r>
            <a:endParaRPr lang="zh-CN" altLang="en-US" sz="1800" b="1" dirty="0">
              <a:latin typeface="楷体_GB2312" pitchFamily="1" charset="-122"/>
              <a:ea typeface="楷体_GB2312" pitchFamily="1" charset="-122"/>
            </a:endParaRP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zh-CN" altLang="en-US" sz="1800" b="1" dirty="0">
                <a:solidFill>
                  <a:srgbClr val="CC00FF"/>
                </a:solidFill>
                <a:latin typeface="楷体_GB2312" pitchFamily="1" charset="-122"/>
                <a:ea typeface="楷体_GB2312" pitchFamily="1" charset="-122"/>
              </a:rPr>
              <a:t> </a:t>
            </a:r>
            <a:r>
              <a:rPr lang="zh-CN" altLang="en-US" sz="1800" b="1" dirty="0">
                <a:latin typeface="楷体_GB2312" pitchFamily="1" charset="-122"/>
                <a:ea typeface="楷体_GB2312" pitchFamily="1" charset="-122"/>
              </a:rPr>
              <a:t>灭弧措施：吹弧、拉弧、</a:t>
            </a:r>
            <a:r>
              <a:rPr lang="zh-CN" altLang="en-US" sz="1800" b="1" dirty="0">
                <a:solidFill>
                  <a:schemeClr val="accent2"/>
                </a:solidFill>
                <a:latin typeface="楷体_GB2312" pitchFamily="1" charset="-122"/>
                <a:ea typeface="楷体_GB2312" pitchFamily="1" charset="-122"/>
              </a:rPr>
              <a:t>长弧割短弧</a:t>
            </a:r>
            <a:r>
              <a:rPr lang="zh-CN" altLang="en-US" sz="1800" b="1" dirty="0">
                <a:latin typeface="楷体_GB2312" pitchFamily="1" charset="-122"/>
                <a:ea typeface="楷体_GB2312" pitchFamily="1" charset="-122"/>
              </a:rPr>
              <a:t>、多断口灭弧、</a:t>
            </a:r>
            <a:endParaRPr lang="zh-CN" altLang="en-US" sz="1800" b="1" dirty="0">
              <a:latin typeface="楷体_GB2312" pitchFamily="1" charset="-122"/>
              <a:ea typeface="楷体_GB2312" pitchFamily="1" charset="-122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1800" b="1" dirty="0">
                <a:latin typeface="楷体_GB2312" pitchFamily="1" charset="-122"/>
                <a:ea typeface="楷体_GB2312" pitchFamily="1" charset="-122"/>
              </a:rPr>
              <a:t>              利用介质灭弧、改善触头表面材料 。</a:t>
            </a:r>
            <a:endParaRPr lang="zh-CN" altLang="en-US" sz="1800" b="1" dirty="0">
              <a:latin typeface="楷体_GB2312" pitchFamily="1" charset="-122"/>
              <a:ea typeface="楷体_GB2312" pitchFamily="1" charset="-122"/>
            </a:endParaRPr>
          </a:p>
        </p:txBody>
      </p:sp>
      <p:sp>
        <p:nvSpPr>
          <p:cNvPr id="252931" name="Rectangle 9">
            <a:hlinkClick r:id="" action="ppaction://noaction"/>
          </p:cNvPr>
          <p:cNvSpPr/>
          <p:nvPr/>
        </p:nvSpPr>
        <p:spPr>
          <a:xfrm>
            <a:off x="6324600" y="5562600"/>
            <a:ext cx="1524000" cy="3048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pPr algn="ctr" eaLnBrk="1" hangingPunct="1"/>
            <a:endParaRPr lang="zh-CN" altLang="en-US" sz="2400" dirty="0">
              <a:latin typeface="Times New Roman" panose="02020603050405020304" pitchFamily="18" charset="0"/>
            </a:endParaRPr>
          </a:p>
        </p:txBody>
      </p:sp>
      <p:grpSp>
        <p:nvGrpSpPr>
          <p:cNvPr id="252933" name="组合 252932"/>
          <p:cNvGrpSpPr/>
          <p:nvPr/>
        </p:nvGrpSpPr>
        <p:grpSpPr>
          <a:xfrm>
            <a:off x="6959600" y="620713"/>
            <a:ext cx="3527425" cy="2847975"/>
            <a:chOff x="0" y="0"/>
            <a:chExt cx="2625" cy="2112"/>
          </a:xfrm>
        </p:grpSpPr>
        <p:sp>
          <p:nvSpPr>
            <p:cNvPr id="252934" name="AutoShape 14"/>
            <p:cNvSpPr/>
            <p:nvPr/>
          </p:nvSpPr>
          <p:spPr>
            <a:xfrm>
              <a:off x="0" y="0"/>
              <a:ext cx="2544" cy="2112"/>
            </a:xfrm>
            <a:prstGeom prst="wedgeRoundRectCallout">
              <a:avLst>
                <a:gd name="adj1" fmla="val 3458"/>
                <a:gd name="adj2" fmla="val 57861"/>
                <a:gd name="adj3" fmla="val 16667"/>
              </a:avLst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pPr algn="ctr" eaLnBrk="1" hangingPunct="1"/>
              <a:endParaRPr lang="zh-CN" altLang="en-US" sz="2400" dirty="0">
                <a:latin typeface="Times New Roman" panose="02020603050405020304" pitchFamily="18" charset="0"/>
              </a:endParaRPr>
            </a:p>
          </p:txBody>
        </p:sp>
        <p:pic>
          <p:nvPicPr>
            <p:cNvPr id="252935" name="Picture 15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77" y="96"/>
              <a:ext cx="2448" cy="1900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52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0" hangingPunct="0"/>
            <a:fld id="{9A0DB2DC-4C9A-4742-B13C-FB6460FD3503}" type="slidenum">
              <a:rPr lang="zh-CN" altLang="en-US" dirty="0"/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253954" name="Rectangle 2"/>
          <p:cNvSpPr>
            <a:spLocks noGrp="1"/>
          </p:cNvSpPr>
          <p:nvPr>
            <p:ph type="title" idx="4294967295"/>
          </p:nvPr>
        </p:nvSpPr>
        <p:spPr>
          <a:xfrm>
            <a:off x="2209800" y="685800"/>
            <a:ext cx="7772400" cy="609600"/>
          </a:xfrm>
        </p:spPr>
        <p:txBody>
          <a:bodyPr vert="horz" wrap="square" lIns="92075" tIns="46038" rIns="92075" bIns="46038" anchor="ctr" anchorCtr="0"/>
          <a:lstStyle/>
          <a:p>
            <a:pPr eaLnBrk="1" hangingPunct="1"/>
            <a:r>
              <a:rPr lang="zh-CN" altLang="en-US" b="1">
                <a:solidFill>
                  <a:srgbClr val="00605E"/>
                </a:solidFill>
                <a:latin typeface="隶书" panose="02010509060101010101" pitchFamily="49" charset="-122"/>
              </a:rPr>
              <a:t>第二节 开关电器</a:t>
            </a:r>
            <a:endParaRPr lang="zh-CN" altLang="en-US" sz="3200" b="1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楷体_GB2312" pitchFamily="1" charset="-122"/>
              <a:ea typeface="楷体_GB2312" pitchFamily="1" charset="-122"/>
            </a:endParaRPr>
          </a:p>
        </p:txBody>
      </p:sp>
      <p:sp>
        <p:nvSpPr>
          <p:cNvPr id="253955" name="Rectangle 3"/>
          <p:cNvSpPr>
            <a:spLocks noGrp="1"/>
          </p:cNvSpPr>
          <p:nvPr>
            <p:ph type="body" idx="4294967295"/>
          </p:nvPr>
        </p:nvSpPr>
        <p:spPr>
          <a:xfrm>
            <a:off x="2209800" y="1447800"/>
            <a:ext cx="7620000" cy="4267200"/>
          </a:xfrm>
        </p:spPr>
        <p:txBody>
          <a:bodyPr vert="horz" wrap="square" lIns="92075" tIns="46038" rIns="92075" bIns="46038" anchor="t" anchorCtr="0"/>
          <a:lstStyle/>
          <a:p>
            <a:pPr eaLnBrk="1" hangingPunct="1">
              <a:buNone/>
            </a:pPr>
            <a:r>
              <a:rPr lang="zh-CN" altLang="en-US" sz="2600" b="1" dirty="0">
                <a:solidFill>
                  <a:srgbClr val="FF0000"/>
                </a:solidFill>
                <a:latin typeface="楷体_GB2312" pitchFamily="1" charset="-122"/>
                <a:ea typeface="楷体_GB2312" pitchFamily="1" charset="-122"/>
              </a:rPr>
              <a:t>一、刀开关</a:t>
            </a:r>
            <a:r>
              <a:rPr lang="zh-CN" altLang="en-US" sz="2400" b="1" dirty="0">
                <a:solidFill>
                  <a:srgbClr val="000066"/>
                </a:solidFill>
                <a:latin typeface="楷体_GB2312" pitchFamily="1" charset="-122"/>
                <a:ea typeface="楷体_GB2312" pitchFamily="1" charset="-122"/>
              </a:rPr>
              <a:t> </a:t>
            </a:r>
            <a:endParaRPr lang="zh-CN" altLang="en-US" sz="2400" b="1" dirty="0">
              <a:solidFill>
                <a:srgbClr val="000066"/>
              </a:solidFill>
              <a:latin typeface="楷体_GB2312" pitchFamily="1" charset="-122"/>
              <a:ea typeface="楷体_GB2312" pitchFamily="1" charset="-122"/>
            </a:endParaRP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zh-CN" altLang="en-US" sz="2400" b="1" dirty="0">
                <a:solidFill>
                  <a:srgbClr val="CC00FF"/>
                </a:solidFill>
                <a:latin typeface="楷体_GB2312" pitchFamily="1" charset="-122"/>
                <a:ea typeface="楷体_GB2312" pitchFamily="1" charset="-122"/>
              </a:rPr>
              <a:t> </a:t>
            </a:r>
            <a:r>
              <a:rPr lang="zh-CN" altLang="en-US" sz="2400" b="1" dirty="0">
                <a:latin typeface="楷体_GB2312" pitchFamily="1" charset="-122"/>
                <a:ea typeface="楷体_GB2312" pitchFamily="1" charset="-122"/>
              </a:rPr>
              <a:t>作用：隔离电源，不频繁通断电路</a:t>
            </a:r>
            <a:endParaRPr lang="zh-CN" altLang="en-US" sz="2400" b="1" dirty="0">
              <a:latin typeface="楷体_GB2312" pitchFamily="1" charset="-122"/>
              <a:ea typeface="楷体_GB2312" pitchFamily="1" charset="-122"/>
            </a:endParaRP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zh-CN" altLang="en-US" sz="2400" b="1" dirty="0">
                <a:solidFill>
                  <a:srgbClr val="CC00FF"/>
                </a:solidFill>
                <a:latin typeface="楷体_GB2312" pitchFamily="1" charset="-122"/>
                <a:ea typeface="楷体_GB2312" pitchFamily="1" charset="-122"/>
              </a:rPr>
              <a:t> </a:t>
            </a:r>
            <a:r>
              <a:rPr lang="zh-CN" altLang="en-US" sz="2400" b="1" dirty="0">
                <a:latin typeface="楷体_GB2312" pitchFamily="1" charset="-122"/>
                <a:ea typeface="楷体_GB2312" pitchFamily="1" charset="-122"/>
              </a:rPr>
              <a:t>分类：</a:t>
            </a:r>
            <a:endParaRPr lang="zh-CN" altLang="en-US" sz="2400" b="1" dirty="0">
              <a:latin typeface="楷体_GB2312" pitchFamily="1" charset="-122"/>
              <a:ea typeface="楷体_GB2312" pitchFamily="1" charset="-122"/>
            </a:endParaRPr>
          </a:p>
          <a:p>
            <a:pPr lvl="2" eaLnBrk="1" hangingPunct="1">
              <a:buFont typeface="Wingdings" panose="05000000000000000000" pitchFamily="2" charset="2"/>
              <a:buChar char="ü"/>
            </a:pPr>
            <a:r>
              <a:rPr lang="zh-CN" altLang="en-US" b="1" dirty="0">
                <a:solidFill>
                  <a:srgbClr val="00FF00"/>
                </a:solidFill>
                <a:latin typeface="楷体_GB2312" pitchFamily="1" charset="-122"/>
                <a:ea typeface="楷体_GB2312" pitchFamily="1" charset="-122"/>
              </a:rPr>
              <a:t> </a:t>
            </a:r>
            <a:r>
              <a:rPr lang="zh-CN" altLang="en-US" b="1" dirty="0">
                <a:latin typeface="楷体_GB2312" pitchFamily="1" charset="-122"/>
                <a:ea typeface="楷体_GB2312" pitchFamily="1" charset="-122"/>
              </a:rPr>
              <a:t>按刀的</a:t>
            </a:r>
            <a:r>
              <a:rPr lang="zh-CN" altLang="en-US" b="1" dirty="0">
                <a:solidFill>
                  <a:schemeClr val="accent2"/>
                </a:solidFill>
                <a:latin typeface="楷体_GB2312" pitchFamily="1" charset="-122"/>
                <a:ea typeface="楷体_GB2312" pitchFamily="1" charset="-122"/>
              </a:rPr>
              <a:t>级数</a:t>
            </a:r>
            <a:r>
              <a:rPr lang="zh-CN" altLang="en-US" b="1" dirty="0">
                <a:latin typeface="楷体_GB2312" pitchFamily="1" charset="-122"/>
                <a:ea typeface="楷体_GB2312" pitchFamily="1" charset="-122"/>
              </a:rPr>
              <a:t>分</a:t>
            </a:r>
            <a:r>
              <a:rPr lang="en-US" altLang="zh-CN" b="1">
                <a:latin typeface="楷体_GB2312" pitchFamily="1" charset="-122"/>
                <a:ea typeface="楷体_GB2312" pitchFamily="1" charset="-122"/>
              </a:rPr>
              <a:t>:</a:t>
            </a:r>
            <a:r>
              <a:rPr lang="zh-CN" altLang="en-US" b="1" dirty="0">
                <a:latin typeface="楷体_GB2312" pitchFamily="1" charset="-122"/>
                <a:ea typeface="楷体_GB2312" pitchFamily="1" charset="-122"/>
              </a:rPr>
              <a:t>单极、双极和三极 </a:t>
            </a:r>
            <a:endParaRPr lang="zh-CN" altLang="en-US" b="1" dirty="0">
              <a:latin typeface="楷体_GB2312" pitchFamily="1" charset="-122"/>
              <a:ea typeface="楷体_GB2312" pitchFamily="1" charset="-122"/>
            </a:endParaRPr>
          </a:p>
          <a:p>
            <a:pPr lvl="2" eaLnBrk="1" hangingPunct="1">
              <a:buFont typeface="Wingdings" panose="05000000000000000000" pitchFamily="2" charset="2"/>
              <a:buChar char="ü"/>
            </a:pPr>
            <a:r>
              <a:rPr lang="zh-CN" altLang="en-US" b="1" dirty="0">
                <a:solidFill>
                  <a:srgbClr val="00FF00"/>
                </a:solidFill>
                <a:latin typeface="楷体_GB2312" pitchFamily="1" charset="-122"/>
                <a:ea typeface="楷体_GB2312" pitchFamily="1" charset="-122"/>
              </a:rPr>
              <a:t> </a:t>
            </a:r>
            <a:r>
              <a:rPr lang="zh-CN" altLang="en-US" b="1" dirty="0">
                <a:latin typeface="楷体_GB2312" pitchFamily="1" charset="-122"/>
                <a:ea typeface="楷体_GB2312" pitchFamily="1" charset="-122"/>
              </a:rPr>
              <a:t>按</a:t>
            </a:r>
            <a:r>
              <a:rPr lang="zh-CN" altLang="en-US" b="1" dirty="0">
                <a:solidFill>
                  <a:schemeClr val="accent2"/>
                </a:solidFill>
                <a:latin typeface="楷体_GB2312" pitchFamily="1" charset="-122"/>
                <a:ea typeface="楷体_GB2312" pitchFamily="1" charset="-122"/>
              </a:rPr>
              <a:t>灭弧</a:t>
            </a:r>
            <a:r>
              <a:rPr lang="zh-CN" altLang="en-US" b="1" dirty="0">
                <a:latin typeface="楷体_GB2312" pitchFamily="1" charset="-122"/>
                <a:ea typeface="楷体_GB2312" pitchFamily="1" charset="-122"/>
              </a:rPr>
              <a:t>装置分：带灭弧装置和不带灭弧装置</a:t>
            </a:r>
            <a:endParaRPr lang="zh-CN" altLang="en-US" b="1" dirty="0">
              <a:latin typeface="楷体_GB2312" pitchFamily="1" charset="-122"/>
              <a:ea typeface="楷体_GB2312" pitchFamily="1" charset="-122"/>
            </a:endParaRPr>
          </a:p>
          <a:p>
            <a:pPr lvl="2" eaLnBrk="1" hangingPunct="1">
              <a:buFont typeface="Wingdings" panose="05000000000000000000" pitchFamily="2" charset="2"/>
              <a:buChar char="ü"/>
            </a:pPr>
            <a:r>
              <a:rPr lang="zh-CN" altLang="en-US" b="1" dirty="0">
                <a:solidFill>
                  <a:srgbClr val="00FF00"/>
                </a:solidFill>
                <a:latin typeface="楷体_GB2312" pitchFamily="1" charset="-122"/>
                <a:ea typeface="楷体_GB2312" pitchFamily="1" charset="-122"/>
              </a:rPr>
              <a:t> </a:t>
            </a:r>
            <a:r>
              <a:rPr lang="zh-CN" altLang="en-US" b="1" dirty="0">
                <a:latin typeface="楷体_GB2312" pitchFamily="1" charset="-122"/>
                <a:ea typeface="楷体_GB2312" pitchFamily="1" charset="-122"/>
              </a:rPr>
              <a:t>按刀的转换</a:t>
            </a:r>
            <a:r>
              <a:rPr lang="zh-CN" altLang="en-US" b="1" dirty="0">
                <a:solidFill>
                  <a:schemeClr val="accent2"/>
                </a:solidFill>
                <a:latin typeface="楷体_GB2312" pitchFamily="1" charset="-122"/>
                <a:ea typeface="楷体_GB2312" pitchFamily="1" charset="-122"/>
              </a:rPr>
              <a:t>方向</a:t>
            </a:r>
            <a:r>
              <a:rPr lang="zh-CN" altLang="en-US" b="1" dirty="0">
                <a:latin typeface="楷体_GB2312" pitchFamily="1" charset="-122"/>
                <a:ea typeface="楷体_GB2312" pitchFamily="1" charset="-122"/>
              </a:rPr>
              <a:t>分为：单掷和双掷</a:t>
            </a:r>
            <a:endParaRPr lang="zh-CN" altLang="en-US" b="1" dirty="0">
              <a:latin typeface="楷体_GB2312" pitchFamily="1" charset="-122"/>
              <a:ea typeface="楷体_GB2312" pitchFamily="1" charset="-122"/>
            </a:endParaRPr>
          </a:p>
          <a:p>
            <a:pPr lvl="2" eaLnBrk="1" hangingPunct="1">
              <a:buFont typeface="Wingdings" panose="05000000000000000000" pitchFamily="2" charset="2"/>
              <a:buChar char="ü"/>
            </a:pPr>
            <a:r>
              <a:rPr lang="zh-CN" altLang="en-US" b="1" dirty="0">
                <a:solidFill>
                  <a:srgbClr val="00FF00"/>
                </a:solidFill>
                <a:latin typeface="楷体_GB2312" pitchFamily="1" charset="-122"/>
                <a:ea typeface="楷体_GB2312" pitchFamily="1" charset="-122"/>
              </a:rPr>
              <a:t> </a:t>
            </a:r>
            <a:r>
              <a:rPr lang="zh-CN" altLang="en-US" b="1" dirty="0">
                <a:latin typeface="楷体_GB2312" pitchFamily="1" charset="-122"/>
                <a:ea typeface="楷体_GB2312" pitchFamily="1" charset="-122"/>
              </a:rPr>
              <a:t>按</a:t>
            </a:r>
            <a:r>
              <a:rPr lang="zh-CN" altLang="en-US" b="1" dirty="0">
                <a:solidFill>
                  <a:schemeClr val="accent2"/>
                </a:solidFill>
                <a:latin typeface="楷体_GB2312" pitchFamily="1" charset="-122"/>
                <a:ea typeface="楷体_GB2312" pitchFamily="1" charset="-122"/>
              </a:rPr>
              <a:t>接线</a:t>
            </a:r>
            <a:r>
              <a:rPr lang="zh-CN" altLang="en-US" b="1" dirty="0">
                <a:latin typeface="楷体_GB2312" pitchFamily="1" charset="-122"/>
                <a:ea typeface="楷体_GB2312" pitchFamily="1" charset="-122"/>
              </a:rPr>
              <a:t>方式分为：板前接线和板后接线</a:t>
            </a:r>
            <a:endParaRPr lang="zh-CN" altLang="en-US" b="1" dirty="0">
              <a:latin typeface="楷体_GB2312" pitchFamily="1" charset="-122"/>
              <a:ea typeface="楷体_GB2312" pitchFamily="1" charset="-122"/>
            </a:endParaRPr>
          </a:p>
          <a:p>
            <a:pPr lvl="2" eaLnBrk="1" hangingPunct="1">
              <a:buFont typeface="Wingdings" panose="05000000000000000000" pitchFamily="2" charset="2"/>
              <a:buChar char="ü"/>
            </a:pPr>
            <a:r>
              <a:rPr lang="zh-CN" altLang="en-US" b="1" dirty="0">
                <a:solidFill>
                  <a:srgbClr val="00FF00"/>
                </a:solidFill>
                <a:latin typeface="楷体_GB2312" pitchFamily="1" charset="-122"/>
                <a:ea typeface="楷体_GB2312" pitchFamily="1" charset="-122"/>
              </a:rPr>
              <a:t> </a:t>
            </a:r>
            <a:r>
              <a:rPr lang="zh-CN" altLang="en-US" b="1" dirty="0">
                <a:latin typeface="楷体_GB2312" pitchFamily="1" charset="-122"/>
                <a:ea typeface="楷体_GB2312" pitchFamily="1" charset="-122"/>
              </a:rPr>
              <a:t>按</a:t>
            </a:r>
            <a:r>
              <a:rPr lang="zh-CN" altLang="en-US" b="1" dirty="0">
                <a:solidFill>
                  <a:schemeClr val="accent2"/>
                </a:solidFill>
                <a:latin typeface="楷体_GB2312" pitchFamily="1" charset="-122"/>
                <a:ea typeface="楷体_GB2312" pitchFamily="1" charset="-122"/>
              </a:rPr>
              <a:t>操作</a:t>
            </a:r>
            <a:r>
              <a:rPr lang="zh-CN" altLang="en-US" b="1" dirty="0">
                <a:latin typeface="楷体_GB2312" pitchFamily="1" charset="-122"/>
                <a:ea typeface="楷体_GB2312" pitchFamily="1" charset="-122"/>
              </a:rPr>
              <a:t>方式分为：手柄操作和远距离联杆操作</a:t>
            </a:r>
            <a:endParaRPr lang="zh-CN" altLang="en-US" b="1" dirty="0">
              <a:latin typeface="楷体_GB2312" pitchFamily="1" charset="-122"/>
              <a:ea typeface="楷体_GB2312" pitchFamily="1" charset="-122"/>
            </a:endParaRPr>
          </a:p>
          <a:p>
            <a:pPr lvl="2" eaLnBrk="1" hangingPunct="1">
              <a:buFont typeface="Wingdings" panose="05000000000000000000" pitchFamily="2" charset="2"/>
              <a:buChar char="ü"/>
            </a:pPr>
            <a:r>
              <a:rPr lang="zh-CN" altLang="en-US" b="1" dirty="0">
                <a:solidFill>
                  <a:srgbClr val="00FF00"/>
                </a:solidFill>
                <a:latin typeface="楷体_GB2312" pitchFamily="1" charset="-122"/>
                <a:ea typeface="楷体_GB2312" pitchFamily="1" charset="-122"/>
              </a:rPr>
              <a:t> </a:t>
            </a:r>
            <a:r>
              <a:rPr lang="zh-CN" altLang="en-US" b="1" dirty="0">
                <a:latin typeface="楷体_GB2312" pitchFamily="1" charset="-122"/>
                <a:ea typeface="楷体_GB2312" pitchFamily="1" charset="-122"/>
              </a:rPr>
              <a:t>按有无</a:t>
            </a:r>
            <a:r>
              <a:rPr lang="zh-CN" altLang="en-US" b="1" dirty="0">
                <a:solidFill>
                  <a:schemeClr val="accent2"/>
                </a:solidFill>
                <a:latin typeface="楷体_GB2312" pitchFamily="1" charset="-122"/>
                <a:ea typeface="楷体_GB2312" pitchFamily="1" charset="-122"/>
              </a:rPr>
              <a:t>熔断器</a:t>
            </a:r>
            <a:r>
              <a:rPr lang="zh-CN" altLang="en-US" b="1" dirty="0">
                <a:latin typeface="楷体_GB2312" pitchFamily="1" charset="-122"/>
                <a:ea typeface="楷体_GB2312" pitchFamily="1" charset="-122"/>
              </a:rPr>
              <a:t>分：带熔断器和不带熔断器</a:t>
            </a:r>
            <a:endParaRPr lang="zh-CN" altLang="en-US" sz="2000" b="1" dirty="0">
              <a:latin typeface="楷体_GB2312" pitchFamily="1" charset="-122"/>
              <a:ea typeface="楷体_GB2312" pitchFamily="1" charset="-122"/>
            </a:endParaRP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3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3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3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53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53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53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539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539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539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395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0" hangingPunct="0"/>
            <a:fld id="{9A0DB2DC-4C9A-4742-B13C-FB6460FD3503}" type="slidenum">
              <a:rPr lang="zh-CN" altLang="en-US" dirty="0"/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  <p:pic>
        <p:nvPicPr>
          <p:cNvPr id="254978" name="Picture 7" descr="app0007"/>
          <p:cNvPicPr>
            <a:picLocks noChangeAspect="1"/>
          </p:cNvPicPr>
          <p:nvPr/>
        </p:nvPicPr>
        <p:blipFill>
          <a:blip r:embed="rId1">
            <a:lum contrast="100000"/>
          </a:blip>
          <a:stretch>
            <a:fillRect/>
          </a:stretch>
        </p:blipFill>
        <p:spPr>
          <a:xfrm>
            <a:off x="6705600" y="2514600"/>
            <a:ext cx="3341688" cy="3429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4979" name="Rectangle 2"/>
          <p:cNvSpPr>
            <a:spLocks noGrp="1"/>
          </p:cNvSpPr>
          <p:nvPr>
            <p:ph type="body" idx="4294967295"/>
          </p:nvPr>
        </p:nvSpPr>
        <p:spPr>
          <a:xfrm>
            <a:off x="2209800" y="1447800"/>
            <a:ext cx="7772400" cy="4724400"/>
          </a:xfrm>
        </p:spPr>
        <p:txBody>
          <a:bodyPr vert="horz" wrap="square" lIns="92075" tIns="46038" rIns="92075" bIns="46038" anchor="t" anchorCtr="0"/>
          <a:lstStyle/>
          <a:p>
            <a:pPr eaLnBrk="1" hangingPunct="1">
              <a:buNone/>
            </a:pPr>
            <a:r>
              <a:rPr lang="zh-CN" altLang="en-US" sz="2600" b="1" dirty="0">
                <a:solidFill>
                  <a:srgbClr val="FF0000"/>
                </a:solidFill>
                <a:latin typeface="楷体_GB2312" pitchFamily="1" charset="-122"/>
                <a:ea typeface="楷体_GB2312" pitchFamily="1" charset="-122"/>
              </a:rPr>
              <a:t>一、刀开关</a:t>
            </a:r>
            <a:endParaRPr lang="zh-CN" altLang="en-US" sz="2400" b="1" dirty="0">
              <a:latin typeface="楷体_GB2312" pitchFamily="1" charset="-122"/>
              <a:ea typeface="楷体_GB2312" pitchFamily="1" charset="-122"/>
            </a:endParaRPr>
          </a:p>
          <a:p>
            <a:pPr eaLnBrk="1" hangingPunct="1">
              <a:buNone/>
            </a:pPr>
            <a:r>
              <a:rPr lang="zh-CN" altLang="en-US" sz="2400" b="1" dirty="0">
                <a:latin typeface="楷体_GB2312" pitchFamily="1" charset="-122"/>
                <a:ea typeface="楷体_GB2312" pitchFamily="1" charset="-122"/>
              </a:rPr>
              <a:t>负荷开关</a:t>
            </a:r>
            <a:endParaRPr lang="zh-CN" altLang="en-US" sz="2400" b="1" dirty="0">
              <a:solidFill>
                <a:srgbClr val="000066"/>
              </a:solidFill>
              <a:latin typeface="楷体_GB2312" pitchFamily="1" charset="-122"/>
              <a:ea typeface="楷体_GB2312" pitchFamily="1" charset="-122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CN" sz="2400" b="1">
                <a:latin typeface="楷体_GB2312" pitchFamily="1" charset="-122"/>
                <a:ea typeface="楷体_GB2312" pitchFamily="1" charset="-122"/>
              </a:rPr>
              <a:t>(2)</a:t>
            </a:r>
            <a:r>
              <a:rPr lang="zh-CN" altLang="en-US" sz="2400" b="1" dirty="0">
                <a:latin typeface="楷体_GB2312" pitchFamily="1" charset="-122"/>
                <a:ea typeface="楷体_GB2312" pitchFamily="1" charset="-122"/>
              </a:rPr>
              <a:t>封闭式负荷开关（铁壳开关）</a:t>
            </a:r>
            <a:endParaRPr lang="zh-CN" altLang="en-US" sz="2400" b="1" dirty="0">
              <a:latin typeface="楷体_GB2312" pitchFamily="1" charset="-122"/>
              <a:ea typeface="楷体_GB2312" pitchFamily="1" charset="-122"/>
            </a:endParaRP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zh-CN" altLang="en-US" sz="2400" b="1" dirty="0">
                <a:solidFill>
                  <a:srgbClr val="CC00FF"/>
                </a:solidFill>
                <a:latin typeface="楷体_GB2312" pitchFamily="1" charset="-122"/>
                <a:ea typeface="楷体_GB2312" pitchFamily="1" charset="-122"/>
              </a:rPr>
              <a:t> </a:t>
            </a:r>
            <a:r>
              <a:rPr lang="zh-CN" altLang="en-US" sz="2400" b="1" dirty="0">
                <a:latin typeface="楷体_GB2312" pitchFamily="1" charset="-122"/>
                <a:ea typeface="楷体_GB2312" pitchFamily="1" charset="-122"/>
              </a:rPr>
              <a:t>作用：手动通断电路及短路保护。</a:t>
            </a:r>
            <a:endParaRPr lang="zh-CN" altLang="en-US" sz="2400" b="1" dirty="0">
              <a:latin typeface="楷体_GB2312" pitchFamily="1" charset="-122"/>
              <a:ea typeface="楷体_GB2312" pitchFamily="1" charset="-122"/>
            </a:endParaRPr>
          </a:p>
        </p:txBody>
      </p:sp>
      <p:pic>
        <p:nvPicPr>
          <p:cNvPr id="254981" name="Picture 4" descr="铁壳开关2"/>
          <p:cNvPicPr>
            <a:picLocks noChangeAspect="1"/>
          </p:cNvPicPr>
          <p:nvPr/>
        </p:nvPicPr>
        <p:blipFill>
          <a:blip r:embed="rId2"/>
          <a:srcRect l="12000" r="12000"/>
          <a:stretch>
            <a:fillRect/>
          </a:stretch>
        </p:blipFill>
        <p:spPr>
          <a:xfrm>
            <a:off x="2514600" y="3733800"/>
            <a:ext cx="1447800" cy="1905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4982" name="Picture 5" descr="铁壳开关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3600" y="3810000"/>
            <a:ext cx="1601788" cy="1752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4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4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4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4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7" dur="500"/>
                                        <p:tgtEl>
                                          <p:spTgt spid="254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2" dur="500"/>
                                        <p:tgtEl>
                                          <p:spTgt spid="254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7" dur="500"/>
                                        <p:tgtEl>
                                          <p:spTgt spid="254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979" grpId="0" build="p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诗情画意">
  <a:themeElements>
    <a:clrScheme name="诗情画意 1">
      <a:dk1>
        <a:srgbClr val="007A77"/>
      </a:dk1>
      <a:lt1>
        <a:srgbClr val="FFFFFF"/>
      </a:lt1>
      <a:dk2>
        <a:srgbClr val="003399"/>
      </a:dk2>
      <a:lt2>
        <a:srgbClr val="C0C0C0"/>
      </a:lt2>
      <a:accent1>
        <a:srgbClr val="EBF7FF"/>
      </a:accent1>
      <a:accent2>
        <a:srgbClr val="3366FF"/>
      </a:accent2>
      <a:accent3>
        <a:srgbClr val="FFFFFF"/>
      </a:accent3>
      <a:accent4>
        <a:srgbClr val="006765"/>
      </a:accent4>
      <a:accent5>
        <a:srgbClr val="F3FAFF"/>
      </a:accent5>
      <a:accent6>
        <a:srgbClr val="2D5CE7"/>
      </a:accent6>
      <a:hlink>
        <a:srgbClr val="DC5900"/>
      </a:hlink>
      <a:folHlink>
        <a:srgbClr val="7979A5"/>
      </a:folHlink>
    </a:clrScheme>
    <a:fontScheme name="诗情画意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诗情画意 1">
        <a:dk1>
          <a:srgbClr val="007A77"/>
        </a:dk1>
        <a:lt1>
          <a:srgbClr val="FFFFFF"/>
        </a:lt1>
        <a:dk2>
          <a:srgbClr val="003399"/>
        </a:dk2>
        <a:lt2>
          <a:srgbClr val="C0C0C0"/>
        </a:lt2>
        <a:accent1>
          <a:srgbClr val="EBF7FF"/>
        </a:accent1>
        <a:accent2>
          <a:srgbClr val="3366FF"/>
        </a:accent2>
        <a:accent3>
          <a:srgbClr val="FFFFFF"/>
        </a:accent3>
        <a:accent4>
          <a:srgbClr val="006765"/>
        </a:accent4>
        <a:accent5>
          <a:srgbClr val="F3FAFF"/>
        </a:accent5>
        <a:accent6>
          <a:srgbClr val="2D5CE7"/>
        </a:accent6>
        <a:hlink>
          <a:srgbClr val="DC5900"/>
        </a:hlink>
        <a:folHlink>
          <a:srgbClr val="7979A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诗情画意 2">
        <a:dk1>
          <a:srgbClr val="005FBE"/>
        </a:dk1>
        <a:lt1>
          <a:srgbClr val="FFFFDD"/>
        </a:lt1>
        <a:dk2>
          <a:srgbClr val="2C5884"/>
        </a:dk2>
        <a:lt2>
          <a:srgbClr val="C0C0C0"/>
        </a:lt2>
        <a:accent1>
          <a:srgbClr val="E9F7FF"/>
        </a:accent1>
        <a:accent2>
          <a:srgbClr val="F89400"/>
        </a:accent2>
        <a:accent3>
          <a:srgbClr val="FFFFEB"/>
        </a:accent3>
        <a:accent4>
          <a:srgbClr val="0050A2"/>
        </a:accent4>
        <a:accent5>
          <a:srgbClr val="F2FAFF"/>
        </a:accent5>
        <a:accent6>
          <a:srgbClr val="E18600"/>
        </a:accent6>
        <a:hlink>
          <a:srgbClr val="B20048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诗情画意 3">
        <a:dk1>
          <a:srgbClr val="5D5D8B"/>
        </a:dk1>
        <a:lt1>
          <a:srgbClr val="DAEADE"/>
        </a:lt1>
        <a:dk2>
          <a:srgbClr val="A25269"/>
        </a:dk2>
        <a:lt2>
          <a:srgbClr val="C0C0C0"/>
        </a:lt2>
        <a:accent1>
          <a:srgbClr val="FFFFDD"/>
        </a:accent1>
        <a:accent2>
          <a:srgbClr val="3399FF"/>
        </a:accent2>
        <a:accent3>
          <a:srgbClr val="EAF3EC"/>
        </a:accent3>
        <a:accent4>
          <a:srgbClr val="4E4E76"/>
        </a:accent4>
        <a:accent5>
          <a:srgbClr val="FFFFEB"/>
        </a:accent5>
        <a:accent6>
          <a:srgbClr val="2D8AE7"/>
        </a:accent6>
        <a:hlink>
          <a:srgbClr val="336699"/>
        </a:hlink>
        <a:folHlink>
          <a:srgbClr val="F08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诗情画意 4">
        <a:dk1>
          <a:srgbClr val="006666"/>
        </a:dk1>
        <a:lt1>
          <a:srgbClr val="CCECFF"/>
        </a:lt1>
        <a:dk2>
          <a:srgbClr val="336699"/>
        </a:dk2>
        <a:lt2>
          <a:srgbClr val="C0C0C0"/>
        </a:lt2>
        <a:accent1>
          <a:srgbClr val="FFFFCC"/>
        </a:accent1>
        <a:accent2>
          <a:srgbClr val="FF6600"/>
        </a:accent2>
        <a:accent3>
          <a:srgbClr val="E2F4FF"/>
        </a:accent3>
        <a:accent4>
          <a:srgbClr val="005656"/>
        </a:accent4>
        <a:accent5>
          <a:srgbClr val="FFFFE2"/>
        </a:accent5>
        <a:accent6>
          <a:srgbClr val="E75C00"/>
        </a:accent6>
        <a:hlink>
          <a:srgbClr val="0066FF"/>
        </a:hlink>
        <a:folHlink>
          <a:srgbClr val="BE547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诗情画意 5">
        <a:dk1>
          <a:srgbClr val="0033CC"/>
        </a:dk1>
        <a:lt1>
          <a:srgbClr val="FFE9E9"/>
        </a:lt1>
        <a:dk2>
          <a:srgbClr val="000000"/>
        </a:dk2>
        <a:lt2>
          <a:srgbClr val="C0C0C0"/>
        </a:lt2>
        <a:accent1>
          <a:srgbClr val="D5E5DB"/>
        </a:accent1>
        <a:accent2>
          <a:srgbClr val="3366FF"/>
        </a:accent2>
        <a:accent3>
          <a:srgbClr val="FFF2F2"/>
        </a:accent3>
        <a:accent4>
          <a:srgbClr val="002AAE"/>
        </a:accent4>
        <a:accent5>
          <a:srgbClr val="E7F0EA"/>
        </a:accent5>
        <a:accent6>
          <a:srgbClr val="2D5CE7"/>
        </a:accent6>
        <a:hlink>
          <a:srgbClr val="FF9900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诗情画意 6">
        <a:dk1>
          <a:srgbClr val="336699"/>
        </a:dk1>
        <a:lt1>
          <a:srgbClr val="F4E9E0"/>
        </a:lt1>
        <a:dk2>
          <a:srgbClr val="DC5900"/>
        </a:dk2>
        <a:lt2>
          <a:srgbClr val="C0C0C0"/>
        </a:lt2>
        <a:accent1>
          <a:srgbClr val="E4E4E4"/>
        </a:accent1>
        <a:accent2>
          <a:srgbClr val="3399FF"/>
        </a:accent2>
        <a:accent3>
          <a:srgbClr val="F8F2ED"/>
        </a:accent3>
        <a:accent4>
          <a:srgbClr val="2A5682"/>
        </a:accent4>
        <a:accent5>
          <a:srgbClr val="EFEFEF"/>
        </a:accent5>
        <a:accent6>
          <a:srgbClr val="2D8AE7"/>
        </a:accent6>
        <a:hlink>
          <a:srgbClr val="CC0066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诗情画意 7">
        <a:dk1>
          <a:srgbClr val="CC3300"/>
        </a:dk1>
        <a:lt1>
          <a:srgbClr val="E5E5FF"/>
        </a:lt1>
        <a:dk2>
          <a:srgbClr val="565680"/>
        </a:dk2>
        <a:lt2>
          <a:srgbClr val="C0C0C0"/>
        </a:lt2>
        <a:accent1>
          <a:srgbClr val="E6E4EC"/>
        </a:accent1>
        <a:accent2>
          <a:srgbClr val="0066CC"/>
        </a:accent2>
        <a:accent3>
          <a:srgbClr val="F0F0FF"/>
        </a:accent3>
        <a:accent4>
          <a:srgbClr val="AE2A00"/>
        </a:accent4>
        <a:accent5>
          <a:srgbClr val="F0EFF4"/>
        </a:accent5>
        <a:accent6>
          <a:srgbClr val="005CB9"/>
        </a:accent6>
        <a:hlink>
          <a:srgbClr val="008080"/>
        </a:hlink>
        <a:folHlink>
          <a:srgbClr val="7B7BA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诗情画意 8">
        <a:dk1>
          <a:srgbClr val="000099"/>
        </a:dk1>
        <a:lt1>
          <a:srgbClr val="FFE2C5"/>
        </a:lt1>
        <a:dk2>
          <a:srgbClr val="007D7A"/>
        </a:dk2>
        <a:lt2>
          <a:srgbClr val="C0C0C0"/>
        </a:lt2>
        <a:accent1>
          <a:srgbClr val="EAEAEA"/>
        </a:accent1>
        <a:accent2>
          <a:srgbClr val="B26EB4"/>
        </a:accent2>
        <a:accent3>
          <a:srgbClr val="FFEEDF"/>
        </a:accent3>
        <a:accent4>
          <a:srgbClr val="000082"/>
        </a:accent4>
        <a:accent5>
          <a:srgbClr val="F3F3F3"/>
        </a:accent5>
        <a:accent6>
          <a:srgbClr val="A163A3"/>
        </a:accent6>
        <a:hlink>
          <a:srgbClr val="CC3300"/>
        </a:hlink>
        <a:folHlink>
          <a:srgbClr val="0088E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4997</Words>
  <Application>WPS 演示</Application>
  <PresentationFormat>宽屏</PresentationFormat>
  <Paragraphs>771</Paragraphs>
  <Slides>62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62</vt:i4>
      </vt:variant>
    </vt:vector>
  </HeadingPairs>
  <TitlesOfParts>
    <vt:vector size="82" baseType="lpstr">
      <vt:lpstr>Arial</vt:lpstr>
      <vt:lpstr>宋体</vt:lpstr>
      <vt:lpstr>Wingdings</vt:lpstr>
      <vt:lpstr>华文行楷</vt:lpstr>
      <vt:lpstr>Times New Roman</vt:lpstr>
      <vt:lpstr>隶书</vt:lpstr>
      <vt:lpstr>楷体_GB2312</vt:lpstr>
      <vt:lpstr>新宋体</vt:lpstr>
      <vt:lpstr>Wingdings 2</vt:lpstr>
      <vt:lpstr>微软雅黑</vt:lpstr>
      <vt:lpstr>Arial Unicode MS</vt:lpstr>
      <vt:lpstr>Calibri</vt:lpstr>
      <vt:lpstr>Verdana</vt:lpstr>
      <vt:lpstr>黑体</vt:lpstr>
      <vt:lpstr>Calibri</vt:lpstr>
      <vt:lpstr>Monotype Corsiva</vt:lpstr>
      <vt:lpstr>等线 Light</vt:lpstr>
      <vt:lpstr>等线</vt:lpstr>
      <vt:lpstr>Office 主题​​</vt:lpstr>
      <vt:lpstr>诗情画意</vt:lpstr>
      <vt:lpstr>低压电工作业培训</vt:lpstr>
      <vt:lpstr>PowerPoint 演示文稿</vt:lpstr>
      <vt:lpstr>第一节  低压电器的基本知识</vt:lpstr>
      <vt:lpstr>PowerPoint 演示文稿</vt:lpstr>
      <vt:lpstr>PowerPoint 演示文稿</vt:lpstr>
      <vt:lpstr>PowerPoint 演示文稿</vt:lpstr>
      <vt:lpstr>PowerPoint 演示文稿</vt:lpstr>
      <vt:lpstr>第二节 开关电器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第三节  接触器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第五节  熔断器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第六节  主令电器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低压电工作业培训</dc:title>
  <dc:creator>fan jin</dc:creator>
  <cp:lastModifiedBy>如皋市江海高级技工学校</cp:lastModifiedBy>
  <cp:revision>2</cp:revision>
  <dcterms:created xsi:type="dcterms:W3CDTF">2023-03-27T13:34:00Z</dcterms:created>
  <dcterms:modified xsi:type="dcterms:W3CDTF">2024-08-19T08:55:02Z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C60A27B32669476E83CAD3F578C64017_13</vt:lpwstr>
  </property>
  <property fmtid="{D5CDD505-2E9C-101B-9397-08002B2CF9AE}" pid="3" name="KSOProductBuildVer">
    <vt:lpwstr>2052-12.1.0.17147</vt:lpwstr>
  </property>
</Properties>
</file>